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83" r:id="rId2"/>
    <p:sldId id="286" r:id="rId3"/>
    <p:sldId id="287" r:id="rId4"/>
    <p:sldId id="288" r:id="rId5"/>
    <p:sldId id="289" r:id="rId6"/>
    <p:sldId id="290" r:id="rId7"/>
    <p:sldId id="291" r:id="rId8"/>
    <p:sldId id="293" r:id="rId9"/>
    <p:sldId id="284" r:id="rId10"/>
    <p:sldId id="265" r:id="rId11"/>
    <p:sldId id="264" r:id="rId12"/>
    <p:sldId id="275" r:id="rId13"/>
    <p:sldId id="276" r:id="rId14"/>
    <p:sldId id="266" r:id="rId15"/>
    <p:sldId id="294" r:id="rId16"/>
    <p:sldId id="285" r:id="rId17"/>
    <p:sldId id="261" r:id="rId18"/>
    <p:sldId id="277" r:id="rId19"/>
    <p:sldId id="278" r:id="rId20"/>
    <p:sldId id="279" r:id="rId21"/>
    <p:sldId id="280" r:id="rId22"/>
    <p:sldId id="281" r:id="rId23"/>
    <p:sldId id="282" r:id="rId24"/>
    <p:sldId id="263" r:id="rId25"/>
    <p:sldId id="267" r:id="rId26"/>
    <p:sldId id="262" r:id="rId27"/>
    <p:sldId id="292"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06" autoAdjust="0"/>
    <p:restoredTop sz="84171" autoAdjust="0"/>
  </p:normalViewPr>
  <p:slideViewPr>
    <p:cSldViewPr>
      <p:cViewPr>
        <p:scale>
          <a:sx n="75" d="100"/>
          <a:sy n="75" d="100"/>
        </p:scale>
        <p:origin x="826"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9BF861B-D0CA-4566-A70D-C2E3ABB50046}" type="datetimeFigureOut">
              <a:rPr lang="el-GR" smtClean="0"/>
              <a:t>1/12/2020</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4A7DE80-FB54-4C59-B0B7-E38CAD66F7A2}" type="slidenum">
              <a:rPr lang="el-GR" smtClean="0"/>
              <a:t>‹#›</a:t>
            </a:fld>
            <a:endParaRPr lang="el-G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4A5491-E755-4676-A84B-D14DAC30B120}" type="datetimeFigureOut">
              <a:rPr lang="el-GR" smtClean="0"/>
              <a:t>1/12/2020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351ED6-43B0-44C1-97F0-EA643D4C8C7E}" type="slidenum">
              <a:rPr lang="el-GR" smtClean="0"/>
              <a:t>‹#›</a:t>
            </a:fld>
            <a:endParaRPr lang="el-GR"/>
          </a:p>
        </p:txBody>
      </p:sp>
    </p:spTree>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creativecommons.org/licenses/by-nc/4.0/"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creativecommons.org/faq/#what-if-i-change-my-mind-about-using-a-cc-license"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creativecommons.org/faq/#Does_my_use_violate_the_NonCommercial_clause_of_the_licenses"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extLst>
      <p:ext uri="{BB962C8B-B14F-4D97-AF65-F5344CB8AC3E}">
        <p14:creationId xmlns:p14="http://schemas.microsoft.com/office/powerpoint/2010/main" val="3789777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lgn="just"/>
            <a:r>
              <a:rPr lang="en-US" sz="1200" dirty="0">
                <a:solidFill>
                  <a:schemeClr val="tx1"/>
                </a:solidFill>
                <a:latin typeface="Times New Roman" pitchFamily="18" charset="0"/>
                <a:cs typeface="Times New Roman" pitchFamily="18" charset="0"/>
              </a:rPr>
              <a:t>One important dissemination goal at the organizational level is taking the necessary actions so that the publicized project’s outputs and developed educational material are licensed under the Creative Commons Attribution-Non Commercial 4.0 International License (CC BY-NC 4.0).</a:t>
            </a:r>
          </a:p>
          <a:p>
            <a:pPr algn="just"/>
            <a:endParaRPr lang="en-US" sz="1200" b="1" dirty="0">
              <a:solidFill>
                <a:schemeClr val="tx1"/>
              </a:solidFill>
              <a:latin typeface="Times New Roman" pitchFamily="18" charset="0"/>
              <a:cs typeface="Times New Roman" pitchFamily="18" charset="0"/>
            </a:endParaRPr>
          </a:p>
          <a:p>
            <a:pPr algn="just"/>
            <a:r>
              <a:rPr lang="en-US" sz="1200" dirty="0">
                <a:solidFill>
                  <a:schemeClr val="tx1"/>
                </a:solidFill>
                <a:latin typeface="Times New Roman" pitchFamily="18" charset="0"/>
                <a:cs typeface="Times New Roman" pitchFamily="18" charset="0"/>
              </a:rPr>
              <a:t>The CC BY-NC license reserves the right to use the content commercially, i.e. a user is not allowed to reproduce the work or create derivatives if their purpose is to realize a commercial gain.</a:t>
            </a:r>
          </a:p>
          <a:p>
            <a:pPr algn="just"/>
            <a:endParaRPr lang="en-US" sz="1200" dirty="0">
              <a:solidFill>
                <a:schemeClr val="tx1"/>
              </a:solidFill>
              <a:highlight>
                <a:srgbClr val="FF0000"/>
              </a:highlight>
              <a:latin typeface="Times New Roman" pitchFamily="18" charset="0"/>
              <a:cs typeface="Times New Roman" pitchFamily="18" charset="0"/>
            </a:endParaRPr>
          </a:p>
          <a:p>
            <a:pPr algn="just"/>
            <a:r>
              <a:rPr lang="en-US" sz="1200" dirty="0">
                <a:solidFill>
                  <a:schemeClr val="tx1"/>
                </a:solidFill>
                <a:highlight>
                  <a:srgbClr val="FF0000"/>
                </a:highlight>
                <a:latin typeface="Times New Roman" pitchFamily="18" charset="0"/>
                <a:cs typeface="Times New Roman" pitchFamily="18" charset="0"/>
              </a:rPr>
              <a:t>{{{{As of version 4.0, CC is discouraging ported versions}}}} </a:t>
            </a:r>
            <a:r>
              <a:rPr lang="en-US" sz="1200" dirty="0">
                <a:solidFill>
                  <a:schemeClr val="tx1"/>
                </a:solidFill>
                <a:latin typeface="Times New Roman" pitchFamily="18" charset="0"/>
                <a:cs typeface="Times New Roman" pitchFamily="18" charset="0"/>
              </a:rPr>
              <a:t>So, it is recommended that we use a version 4.0 international license. This is the most up-to-date version of the licenses, drafted after broad consultation with the CC global network of affiliates, and it has been written to be internationally valid. </a:t>
            </a:r>
          </a:p>
          <a:p>
            <a:endParaRPr lang="el-GR" dirty="0"/>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10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lgn="just"/>
            <a:r>
              <a:rPr lang="en-US" sz="1200" b="1" dirty="0">
                <a:solidFill>
                  <a:schemeClr val="tx1"/>
                </a:solidFill>
                <a:latin typeface="Times New Roman" pitchFamily="18" charset="0"/>
                <a:cs typeface="Times New Roman" pitchFamily="18" charset="0"/>
              </a:rPr>
              <a:t>BY (Attribution): </a:t>
            </a:r>
            <a:r>
              <a:rPr lang="en-US" sz="1200" dirty="0">
                <a:solidFill>
                  <a:schemeClr val="tx1"/>
                </a:solidFill>
                <a:latin typeface="Times New Roman" pitchFamily="18" charset="0"/>
                <a:cs typeface="Times New Roman" pitchFamily="18" charset="0"/>
              </a:rPr>
              <a:t>The obligation to name the author and/or other parties designated to receive attribution is essential for most licensers. It ensures that the right holders are credited for their work, which is crucial to gain recognition and/or publicity. Crediting is thus the main reward for the Open Content publisher whether it is the author, organization or public institution.</a:t>
            </a:r>
          </a:p>
          <a:p>
            <a:pPr algn="just"/>
            <a:br>
              <a:rPr lang="en-US" sz="1200" b="1" dirty="0">
                <a:solidFill>
                  <a:schemeClr val="tx1"/>
                </a:solidFill>
                <a:latin typeface="Times New Roman" pitchFamily="18" charset="0"/>
                <a:cs typeface="Times New Roman" pitchFamily="18" charset="0"/>
              </a:rPr>
            </a:br>
            <a:r>
              <a:rPr lang="en-US" sz="1200" b="1" dirty="0">
                <a:solidFill>
                  <a:schemeClr val="tx1"/>
                </a:solidFill>
                <a:latin typeface="Times New Roman" pitchFamily="18" charset="0"/>
                <a:cs typeface="Times New Roman" pitchFamily="18" charset="0"/>
              </a:rPr>
              <a:t>NC (Non-Commercial): </a:t>
            </a:r>
            <a:r>
              <a:rPr lang="en-US" sz="1200" dirty="0">
                <a:solidFill>
                  <a:schemeClr val="tx1"/>
                </a:solidFill>
                <a:latin typeface="Times New Roman" pitchFamily="18" charset="0"/>
                <a:cs typeface="Times New Roman" pitchFamily="18" charset="0"/>
              </a:rPr>
              <a:t>NC means that the licenser reserves the right to exploit the material commercially. Any user who wishes to use the work for commercial purposes needs additional consent (i.e. an additional license) from the right holder. NC license is very popular and indeed, there can be good reasons to choose an NC license in particular cases. However, in most situations, the NC versions lead to significant and often unintended drawbacks. </a:t>
            </a:r>
          </a:p>
          <a:p>
            <a:pPr algn="just"/>
            <a:endParaRPr lang="en-US" sz="1200" dirty="0">
              <a:solidFill>
                <a:schemeClr val="tx1"/>
              </a:solidFill>
              <a:latin typeface="Times New Roman" pitchFamily="18" charset="0"/>
              <a:cs typeface="Times New Roman" pitchFamily="18" charset="0"/>
            </a:endParaRPr>
          </a:p>
          <a:p>
            <a:endParaRPr lang="el-GR" dirty="0"/>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lgn="just"/>
            <a:r>
              <a:rPr lang="en-US" sz="1200" dirty="0">
                <a:solidFill>
                  <a:schemeClr val="tx1"/>
                </a:solidFill>
                <a:latin typeface="Times New Roman" pitchFamily="18" charset="0"/>
                <a:cs typeface="Times New Roman" pitchFamily="18" charset="0"/>
              </a:rPr>
              <a:t>  </a:t>
            </a:r>
          </a:p>
          <a:p>
            <a:r>
              <a:rPr lang="en-GB" b="1" i="0" dirty="0">
                <a:solidFill>
                  <a:srgbClr val="222222"/>
                </a:solidFill>
                <a:effectLst/>
                <a:latin typeface="source sans pro" panose="020B0503030403020204" pitchFamily="34" charset="0"/>
              </a:rPr>
              <a:t>Attribution</a:t>
            </a:r>
            <a:r>
              <a:rPr lang="en-GB" b="0" i="0" dirty="0">
                <a:solidFill>
                  <a:srgbClr val="333333"/>
                </a:solidFill>
                <a:effectLst/>
                <a:latin typeface="source sans pro" panose="020B0503030403020204" pitchFamily="34" charset="0"/>
              </a:rPr>
              <a:t> — You must give </a:t>
            </a:r>
            <a:r>
              <a:rPr lang="en-GB" b="0" i="0" u="none" strike="noStrike" dirty="0">
                <a:solidFill>
                  <a:srgbClr val="049CCF"/>
                </a:solidFill>
                <a:effectLst/>
                <a:latin typeface="source sans pro" panose="020B0503030403020204" pitchFamily="34" charset="0"/>
                <a:hlinkClick r:id="rId3"/>
              </a:rPr>
              <a:t>appropriate credit</a:t>
            </a:r>
            <a:r>
              <a:rPr lang="en-GB" b="0" i="0" dirty="0">
                <a:solidFill>
                  <a:srgbClr val="333333"/>
                </a:solidFill>
                <a:effectLst/>
                <a:latin typeface="source sans pro" panose="020B0503030403020204" pitchFamily="34" charset="0"/>
              </a:rPr>
              <a:t>, provide a link to the license, and </a:t>
            </a:r>
            <a:r>
              <a:rPr lang="en-GB" b="0" i="0" u="none" strike="noStrike" dirty="0">
                <a:solidFill>
                  <a:srgbClr val="049CCF"/>
                </a:solidFill>
                <a:effectLst/>
                <a:latin typeface="source sans pro" panose="020B0503030403020204" pitchFamily="34" charset="0"/>
                <a:hlinkClick r:id="rId3"/>
              </a:rPr>
              <a:t>indicate if changes were made</a:t>
            </a:r>
            <a:r>
              <a:rPr lang="en-GB" b="0" i="0" dirty="0">
                <a:solidFill>
                  <a:srgbClr val="333333"/>
                </a:solidFill>
                <a:effectLst/>
                <a:latin typeface="source sans pro" panose="020B0503030403020204" pitchFamily="34" charset="0"/>
              </a:rPr>
              <a:t>. </a:t>
            </a:r>
            <a:r>
              <a:rPr lang="en-GB" b="1" i="0" dirty="0">
                <a:solidFill>
                  <a:srgbClr val="333333"/>
                </a:solidFill>
                <a:effectLst/>
                <a:latin typeface="source sans pro" panose="020B0503030403020204" pitchFamily="34" charset="0"/>
              </a:rPr>
              <a:t>You may do so in any reasonable manner, but not in any way that suggests the licensor endorses you or your use.</a:t>
            </a:r>
          </a:p>
          <a:p>
            <a:endParaRPr lang="en-GB" b="0" i="0" dirty="0">
              <a:solidFill>
                <a:srgbClr val="333333"/>
              </a:solidFill>
              <a:effectLst/>
              <a:latin typeface="source sans pro" panose="020B05030304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1" i="0" dirty="0">
                <a:solidFill>
                  <a:srgbClr val="222222"/>
                </a:solidFill>
                <a:effectLst/>
                <a:latin typeface="source sans pro" panose="020B0503030403020204" pitchFamily="34" charset="0"/>
              </a:rPr>
              <a:t>No additional restrictions</a:t>
            </a:r>
            <a:r>
              <a:rPr lang="en-GB" b="0" i="0" dirty="0">
                <a:solidFill>
                  <a:srgbClr val="333333"/>
                </a:solidFill>
                <a:effectLst/>
                <a:latin typeface="source sans pro" panose="020B0503030403020204" pitchFamily="34" charset="0"/>
              </a:rPr>
              <a:t> — You may not apply legal terms or </a:t>
            </a:r>
            <a:r>
              <a:rPr lang="en-GB" b="0" i="0" u="none" strike="noStrike" dirty="0">
                <a:solidFill>
                  <a:srgbClr val="049CCF"/>
                </a:solidFill>
                <a:effectLst/>
                <a:latin typeface="source sans pro" panose="020B0503030403020204" pitchFamily="34" charset="0"/>
                <a:hlinkClick r:id="rId3"/>
              </a:rPr>
              <a:t>technological measures</a:t>
            </a:r>
            <a:r>
              <a:rPr lang="en-GB" b="0" i="0" dirty="0">
                <a:solidFill>
                  <a:srgbClr val="333333"/>
                </a:solidFill>
                <a:effectLst/>
                <a:latin typeface="source sans pro" panose="020B0503030403020204" pitchFamily="34" charset="0"/>
              </a:rPr>
              <a:t> that legally restrict others from doing anything the license permits.</a:t>
            </a:r>
          </a:p>
          <a:p>
            <a:endParaRPr lang="en-GB" b="0" i="0" dirty="0">
              <a:solidFill>
                <a:srgbClr val="333333"/>
              </a:solidFill>
              <a:effectLst/>
              <a:latin typeface="source sans pro" panose="020B05030304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none" kern="1200" dirty="0">
                <a:solidFill>
                  <a:schemeClr val="tx1"/>
                </a:solidFill>
                <a:latin typeface="Times New Roman" pitchFamily="18" charset="0"/>
                <a:ea typeface="+mn-ea"/>
                <a:cs typeface="Times New Roman" pitchFamily="18" charset="0"/>
              </a:rPr>
              <a:t>The creator of NC licensed work is free to make other arrangements for people who want to use the work commercially </a:t>
            </a:r>
          </a:p>
          <a:p>
            <a:endParaRPr lang="en-GB" b="0" i="0" dirty="0">
              <a:solidFill>
                <a:srgbClr val="333333"/>
              </a:solidFill>
              <a:effectLst/>
              <a:latin typeface="source sans pro" panose="020B0503030403020204" pitchFamily="34" charset="0"/>
            </a:endParaRPr>
          </a:p>
          <a:p>
            <a:endParaRPr lang="el-GR" dirty="0"/>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extLst>
      <p:ext uri="{BB962C8B-B14F-4D97-AF65-F5344CB8AC3E}">
        <p14:creationId xmlns:p14="http://schemas.microsoft.com/office/powerpoint/2010/main" val="38976199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fontScale="92500"/>
          </a:bodyPr>
          <a:lstStyle/>
          <a:p>
            <a:pPr algn="just"/>
            <a:r>
              <a:rPr lang="en-US" sz="1200" dirty="0">
                <a:solidFill>
                  <a:schemeClr val="tx1"/>
                </a:solidFill>
                <a:latin typeface="Times New Roman" pitchFamily="18" charset="0"/>
                <a:cs typeface="Times New Roman" pitchFamily="18" charset="0"/>
              </a:rPr>
              <a:t>  Even in the context of education and research, the use of NC-content is characterized by legal uncertainty. For example, NC content cannot be integrated into Wikipedia, as Wikipedia uses a CC BY-SA license. For these and other reasons, NC licenses are highly disputed in the Open Content community.  </a:t>
            </a:r>
          </a:p>
          <a:p>
            <a:r>
              <a:rPr lang="en-US" dirty="0"/>
              <a:t> </a:t>
            </a:r>
          </a:p>
          <a:p>
            <a:pPr marL="171450" indent="-171450">
              <a:buFont typeface="Arial" panose="020B0604020202020204" pitchFamily="34" charset="0"/>
              <a:buChar char="•"/>
            </a:pPr>
            <a:r>
              <a:rPr lang="en-US" dirty="0"/>
              <a:t>not considered </a:t>
            </a:r>
            <a:r>
              <a:rPr lang="en-US" sz="1200" dirty="0">
                <a:solidFill>
                  <a:schemeClr val="tx1"/>
                </a:solidFill>
                <a:latin typeface="Times New Roman" pitchFamily="18" charset="0"/>
                <a:cs typeface="Times New Roman" pitchFamily="18" charset="0"/>
              </a:rPr>
              <a:t>as “open/free culture” licenses, as the NC restriction affects free distribution and inhibits many uses (often unintentionally)</a:t>
            </a:r>
          </a:p>
          <a:p>
            <a:pPr marL="171450" indent="-171450">
              <a:buFont typeface="Arial" panose="020B0604020202020204" pitchFamily="34" charset="0"/>
              <a:buChar char="•"/>
            </a:pPr>
            <a:r>
              <a:rPr lang="en-US" sz="1200" dirty="0">
                <a:solidFill>
                  <a:schemeClr val="tx1"/>
                </a:solidFill>
                <a:latin typeface="Times New Roman" pitchFamily="18" charset="0"/>
                <a:cs typeface="Times New Roman" pitchFamily="18" charset="0"/>
              </a:rPr>
              <a:t>In the context of education and research the use of NC-content is characterized by legal uncertainty (</a:t>
            </a:r>
            <a:r>
              <a:rPr lang="el-GR" sz="1200" dirty="0">
                <a:solidFill>
                  <a:schemeClr val="tx1"/>
                </a:solidFill>
                <a:latin typeface="Times New Roman" pitchFamily="18" charset="0"/>
                <a:cs typeface="Times New Roman" pitchFamily="18" charset="0"/>
              </a:rPr>
              <a:t>παράδειγμα? Το παράδειγμα με τη </a:t>
            </a:r>
            <a:r>
              <a:rPr lang="en-US" sz="1200" dirty="0">
                <a:solidFill>
                  <a:schemeClr val="tx1"/>
                </a:solidFill>
                <a:latin typeface="Times New Roman" pitchFamily="18" charset="0"/>
                <a:cs typeface="Times New Roman" pitchFamily="18" charset="0"/>
              </a:rPr>
              <a:t>Wikipedia </a:t>
            </a:r>
            <a:r>
              <a:rPr lang="el-GR" sz="1200" dirty="0">
                <a:solidFill>
                  <a:schemeClr val="tx1"/>
                </a:solidFill>
                <a:latin typeface="Times New Roman" pitchFamily="18" charset="0"/>
                <a:cs typeface="Times New Roman" pitchFamily="18" charset="0"/>
              </a:rPr>
              <a:t>δε μου φαίνεται σχετικό εδώ, αλλά από πάνω)</a:t>
            </a:r>
            <a:endParaRPr lang="en-US" sz="1200" dirty="0">
              <a:solidFill>
                <a:schemeClr val="tx1"/>
              </a:solidFill>
              <a:latin typeface="Times New Roman" pitchFamily="18" charset="0"/>
              <a:cs typeface="Times New Roman" pitchFamily="18" charset="0"/>
            </a:endParaRPr>
          </a:p>
          <a:p>
            <a:pPr marL="171450" indent="-171450">
              <a:buFont typeface="Arial" panose="020B0604020202020204" pitchFamily="34" charset="0"/>
              <a:buChar char="•"/>
            </a:pPr>
            <a:endParaRPr lang="el-GR" dirty="0"/>
          </a:p>
          <a:p>
            <a:r>
              <a:rPr lang="en-GB" dirty="0"/>
              <a:t>https://creativecommons.org/faq/#do-creative-commons-licenses-affect-exceptions-and-limitations-to-copyright-such-as-fair-dealing-and-fair-use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464646"/>
                </a:solidFill>
                <a:effectLst/>
                <a:latin typeface="Source Sans Pro" panose="020B0503030403020204" pitchFamily="34" charset="0"/>
              </a:rPr>
              <a:t>Are you aware that CC licenses </a:t>
            </a:r>
            <a:r>
              <a:rPr lang="en-GB" b="0" i="0" u="none" strike="noStrike" dirty="0">
                <a:solidFill>
                  <a:srgbClr val="049CCF"/>
                </a:solidFill>
                <a:effectLst/>
                <a:latin typeface="Source Sans Pro" panose="020B0503030403020204" pitchFamily="34" charset="0"/>
                <a:hlinkClick r:id="rId3"/>
              </a:rPr>
              <a:t>are not revocable</a:t>
            </a:r>
            <a:r>
              <a:rPr lang="en-GB" b="0" i="0" dirty="0">
                <a:solidFill>
                  <a:srgbClr val="464646"/>
                </a:solidFill>
                <a:effectLst/>
                <a:latin typeface="Source Sans Pro" panose="020B0503030403020204" pitchFamily="34" charset="0"/>
              </a:rPr>
              <a:t>? You are free to stop offering material under a CC license at any time, but this will not affect the rights associated with any copies of your work already in circulation. (Any particular licensee may lose his or her rights after violating the license, but this does not affect continual use of the work by other licensees.)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dirty="0">
              <a:solidFill>
                <a:srgbClr val="464646"/>
              </a:solidFill>
              <a:effectLst/>
              <a:latin typeface="Source Sans Pro" panose="020B05030304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464646"/>
                </a:solidFill>
                <a:effectLst/>
                <a:latin typeface="Source Sans Pro" panose="020B0503030403020204" pitchFamily="34" charset="0"/>
              </a:rPr>
              <a:t>CC’s </a:t>
            </a:r>
            <a:r>
              <a:rPr lang="en-GB" b="0" i="0" u="none" strike="noStrike" dirty="0" err="1">
                <a:solidFill>
                  <a:srgbClr val="049CCF"/>
                </a:solidFill>
                <a:effectLst/>
                <a:latin typeface="Source Sans Pro" panose="020B0503030403020204" pitchFamily="34" charset="0"/>
                <a:hlinkClick r:id="rId4" tooltip="wikilink"/>
              </a:rPr>
              <a:t>NonCommercial</a:t>
            </a:r>
            <a:r>
              <a:rPr lang="en-GB" b="0" i="0" u="none" strike="noStrike" dirty="0">
                <a:solidFill>
                  <a:srgbClr val="049CCF"/>
                </a:solidFill>
                <a:effectLst/>
                <a:latin typeface="Source Sans Pro" panose="020B0503030403020204" pitchFamily="34" charset="0"/>
                <a:hlinkClick r:id="rId4" tooltip="wikilink"/>
              </a:rPr>
              <a:t> (NC)</a:t>
            </a:r>
            <a:r>
              <a:rPr lang="en-GB" b="0" i="0" dirty="0">
                <a:solidFill>
                  <a:srgbClr val="464646"/>
                </a:solidFill>
                <a:effectLst/>
                <a:latin typeface="Source Sans Pro" panose="020B0503030403020204" pitchFamily="34" charset="0"/>
              </a:rPr>
              <a:t> licenses allow rights holders to maximize distribution while maintaining control of the commercialization of their works. If you want to reserve the right to commercialize your work, you may do this by choosing a license with the NC condition. If someone else wants to use your work commercially and you have applied an NC license to your work, they must first get your permission. As the rights holder, you may still sell your own work commercially.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dirty="0">
              <a:solidFill>
                <a:srgbClr val="464646"/>
              </a:solidFill>
              <a:effectLst/>
              <a:latin typeface="Source Sans Pro" panose="020B05030304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1" dirty="0">
              <a:solidFill>
                <a:srgbClr val="464646"/>
              </a:solidFill>
              <a:effectLst/>
              <a:latin typeface="Source Sans Pro" panose="020B05030304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solidFill>
                  <a:schemeClr val="tx1"/>
                </a:solidFill>
                <a:latin typeface="Times New Roman" pitchFamily="18" charset="0"/>
                <a:cs typeface="Times New Roman" pitchFamily="18" charset="0"/>
              </a:rPr>
              <a:t>Note that forbidding commercial use will prevent your work from being used by any free content community that makes its entire body of work available under more permissive terms. This includes large knowledge bases such as Wikipedia, some open source software distributions, and also some media repositories. It will also prevent all primarily commercial uses of your work, large and small, unless you explicitly approve them. The “Share-Alike” licenses reduce the risk of exploitation by requiring that any derivative work is made available under the same terms, while drastically reducing incompatibility and not forbidding all commercial uses.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dirty="0">
              <a:solidFill>
                <a:srgbClr val="464646"/>
              </a:solidFill>
              <a:effectLst/>
              <a:latin typeface="Source Sans Pro" panose="020B05030304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dirty="0">
              <a:solidFill>
                <a:srgbClr val="464646"/>
              </a:solidFill>
              <a:effectLst/>
              <a:latin typeface="Source Sans Pro" panose="020B05030304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dirty="0">
              <a:solidFill>
                <a:srgbClr val="464646"/>
              </a:solidFill>
              <a:effectLst/>
              <a:latin typeface="Source Sans Pro" panose="020B05030304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dirty="0">
              <a:solidFill>
                <a:srgbClr val="464646"/>
              </a:solidFill>
              <a:effectLst/>
              <a:latin typeface="Source Sans Pro" panose="020B05030304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dirty="0">
              <a:solidFill>
                <a:srgbClr val="464646"/>
              </a:solidFill>
              <a:effectLst/>
              <a:latin typeface="Source Sans Pro" panose="020B0503030403020204" pitchFamily="34" charset="0"/>
            </a:endParaRPr>
          </a:p>
          <a:p>
            <a:endParaRPr lang="el-GR" dirty="0"/>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extLst>
      <p:ext uri="{BB962C8B-B14F-4D97-AF65-F5344CB8AC3E}">
        <p14:creationId xmlns:p14="http://schemas.microsoft.com/office/powerpoint/2010/main" val="4227705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n-US" sz="1200" b="0" i="0" kern="1200" dirty="0">
                <a:solidFill>
                  <a:schemeClr val="tx1"/>
                </a:solidFill>
                <a:latin typeface="+mn-lt"/>
                <a:ea typeface="+mn-ea"/>
                <a:cs typeface="+mn-cs"/>
              </a:rPr>
              <a:t>You might feel that a certain amount of friction can be helpful, that you want to track usage of your work, and enter interactions with those who wish to go beyond what the license allows. But to achieve this, you can simply state: </a:t>
            </a:r>
            <a:r>
              <a:rPr lang="en-US" sz="1200" b="0" i="1" kern="1200" dirty="0">
                <a:solidFill>
                  <a:schemeClr val="tx1"/>
                </a:solidFill>
                <a:latin typeface="+mn-lt"/>
                <a:ea typeface="+mn-ea"/>
                <a:cs typeface="+mn-cs"/>
              </a:rPr>
              <a:t>“You are free to use this work in any way you want to, as long as you attribute me as the author. Depending on the scope of the use, it would be nice if you could also tell me about it.”</a:t>
            </a:r>
            <a:endParaRPr lang="el-GR" dirty="0"/>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extLst>
      <p:ext uri="{BB962C8B-B14F-4D97-AF65-F5344CB8AC3E}">
        <p14:creationId xmlns:p14="http://schemas.microsoft.com/office/powerpoint/2010/main" val="5315836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extLst>
      <p:ext uri="{BB962C8B-B14F-4D97-AF65-F5344CB8AC3E}">
        <p14:creationId xmlns:p14="http://schemas.microsoft.com/office/powerpoint/2010/main" val="21026361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Times New Roman" pitchFamily="18" charset="0"/>
                <a:cs typeface="Times New Roman" pitchFamily="18" charset="0"/>
              </a:rPr>
              <a:t>A strong visual identity is essential to a wide and effective dissemination of the project results. This is why a consistent and recognizable visual identity has been developed for </a:t>
            </a:r>
            <a:r>
              <a:rPr lang="en-US" sz="1200" dirty="0" err="1">
                <a:solidFill>
                  <a:schemeClr val="tx1"/>
                </a:solidFill>
                <a:latin typeface="Times New Roman" pitchFamily="18" charset="0"/>
                <a:cs typeface="Times New Roman" pitchFamily="18" charset="0"/>
              </a:rPr>
              <a:t>ERMIScom</a:t>
            </a:r>
            <a:r>
              <a:rPr lang="en-US" sz="1200" dirty="0">
                <a:solidFill>
                  <a:schemeClr val="tx1"/>
                </a:solidFill>
                <a:latin typeface="Times New Roman" pitchFamily="18" charset="0"/>
                <a:cs typeface="Times New Roman" pitchFamily="18" charset="0"/>
              </a:rPr>
              <a:t>. It will be used across all products to guarantee a common look and feel and ensure consistency in the targets’ mind. The logo has been designed by EKO and approved by the lead partner, NKUA.</a:t>
            </a:r>
          </a:p>
          <a:p>
            <a:endParaRPr lang="el-GR" dirty="0"/>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extLst>
      <p:ext uri="{BB962C8B-B14F-4D97-AF65-F5344CB8AC3E}">
        <p14:creationId xmlns:p14="http://schemas.microsoft.com/office/powerpoint/2010/main" val="20480801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extLst>
      <p:ext uri="{BB962C8B-B14F-4D97-AF65-F5344CB8AC3E}">
        <p14:creationId xmlns:p14="http://schemas.microsoft.com/office/powerpoint/2010/main" val="3708575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extLst>
      <p:ext uri="{BB962C8B-B14F-4D97-AF65-F5344CB8AC3E}">
        <p14:creationId xmlns:p14="http://schemas.microsoft.com/office/powerpoint/2010/main" val="1323207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extLst>
      <p:ext uri="{BB962C8B-B14F-4D97-AF65-F5344CB8AC3E}">
        <p14:creationId xmlns:p14="http://schemas.microsoft.com/office/powerpoint/2010/main" val="35720915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extLst>
      <p:ext uri="{BB962C8B-B14F-4D97-AF65-F5344CB8AC3E}">
        <p14:creationId xmlns:p14="http://schemas.microsoft.com/office/powerpoint/2010/main" val="4035865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26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27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extLst>
      <p:ext uri="{BB962C8B-B14F-4D97-AF65-F5344CB8AC3E}">
        <p14:creationId xmlns:p14="http://schemas.microsoft.com/office/powerpoint/2010/main" val="3673982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extLst>
      <p:ext uri="{BB962C8B-B14F-4D97-AF65-F5344CB8AC3E}">
        <p14:creationId xmlns:p14="http://schemas.microsoft.com/office/powerpoint/2010/main" val="3540347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01351ED6-43B0-44C1-97F0-EA643D4C8C7E}" type="slidenum">
              <a:rPr lang="el-GR" smtClean="0"/>
              <a:t>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κεφαλίδας"/>
          <p:cNvSpPr>
            <a:spLocks noGrp="1"/>
          </p:cNvSpPr>
          <p:nvPr>
            <p:ph type="hdr" sz="quarter" idx="12"/>
          </p:nvPr>
        </p:nvSpPr>
        <p:spPr/>
        <p:txBody>
          <a:bodyPr/>
          <a:lstStyle/>
          <a:p>
            <a:endParaRPr lang="el-GR"/>
          </a:p>
        </p:txBody>
      </p:sp>
    </p:spTree>
    <p:extLst>
      <p:ext uri="{BB962C8B-B14F-4D97-AF65-F5344CB8AC3E}">
        <p14:creationId xmlns:p14="http://schemas.microsoft.com/office/powerpoint/2010/main" val="1805922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F0DA9598-88D1-4D30-95F2-DFA26BC4E08D}" type="datetimeFigureOut">
              <a:rPr lang="el-GR" smtClean="0"/>
              <a:t>1/12/2020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BD7A28-FF92-483A-870F-5E8D6F1270FD}"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0DA9598-88D1-4D30-95F2-DFA26BC4E08D}" type="datetimeFigureOut">
              <a:rPr lang="el-GR" smtClean="0"/>
              <a:t>1/12/2020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BD7A28-FF92-483A-870F-5E8D6F1270FD}"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0DA9598-88D1-4D30-95F2-DFA26BC4E08D}" type="datetimeFigureOut">
              <a:rPr lang="el-GR" smtClean="0"/>
              <a:t>1/12/2020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BD7A28-FF92-483A-870F-5E8D6F1270FD}"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0DA9598-88D1-4D30-95F2-DFA26BC4E08D}" type="datetimeFigureOut">
              <a:rPr lang="el-GR" smtClean="0"/>
              <a:t>1/12/2020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BD7A28-FF92-483A-870F-5E8D6F1270FD}"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0DA9598-88D1-4D30-95F2-DFA26BC4E08D}" type="datetimeFigureOut">
              <a:rPr lang="el-GR" smtClean="0"/>
              <a:t>1/12/2020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BD7A28-FF92-483A-870F-5E8D6F1270FD}"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F0DA9598-88D1-4D30-95F2-DFA26BC4E08D}" type="datetimeFigureOut">
              <a:rPr lang="el-GR" smtClean="0"/>
              <a:t>1/12/2020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5BD7A28-FF92-483A-870F-5E8D6F1270FD}"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F0DA9598-88D1-4D30-95F2-DFA26BC4E08D}" type="datetimeFigureOut">
              <a:rPr lang="el-GR" smtClean="0"/>
              <a:t>1/12/2020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5BD7A28-FF92-483A-870F-5E8D6F1270FD}"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F0DA9598-88D1-4D30-95F2-DFA26BC4E08D}" type="datetimeFigureOut">
              <a:rPr lang="el-GR" smtClean="0"/>
              <a:t>1/12/2020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5BD7A28-FF92-483A-870F-5E8D6F1270FD}"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0DA9598-88D1-4D30-95F2-DFA26BC4E08D}" type="datetimeFigureOut">
              <a:rPr lang="el-GR" smtClean="0"/>
              <a:t>1/12/2020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5BD7A28-FF92-483A-870F-5E8D6F1270FD}"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0DA9598-88D1-4D30-95F2-DFA26BC4E08D}" type="datetimeFigureOut">
              <a:rPr lang="el-GR" smtClean="0"/>
              <a:t>1/12/2020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5BD7A28-FF92-483A-870F-5E8D6F1270FD}"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0DA9598-88D1-4D30-95F2-DFA26BC4E08D}" type="datetimeFigureOut">
              <a:rPr lang="el-GR" smtClean="0"/>
              <a:t>1/12/2020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5BD7A28-FF92-483A-870F-5E8D6F1270FD}"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DA9598-88D1-4D30-95F2-DFA26BC4E08D}" type="datetimeFigureOut">
              <a:rPr lang="el-GR" smtClean="0"/>
              <a:t>1/12/2020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BD7A28-FF92-483A-870F-5E8D6F1270FD}"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3.jpe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creativecommons.org/licenses/by-sa/4.0/" TargetMode="External"/><Relationship Id="rId5" Type="http://schemas.openxmlformats.org/officeDocument/2006/relationships/image" Target="../media/image3.jpeg"/><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hyperlink" Target="https://creativecommons.org/licenses/by-nc/4.0/deed.en" TargetMode="External"/><Relationship Id="rId7"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hyperlink" Target="https://creativecommons.org/licenses/by-sa/4.0/"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hyperlink" Target="https://drive.google.com/drive/folders/13-lqQDw2NuEka5ROF3ogyDUrXmwMPNl5?usp=sharing"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hyperlink" Target="https://epale.ec.europa.eu/el/home-page?fbclid=IwAR3KTBVpJ61Cp_b23w0ukCEadS1vkOtY8EtGcG33OYLZziqRoU2PwBZ_-k8"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 Εικόνα" descr="ERMIS logo (circular).png"/>
          <p:cNvPicPr>
            <a:picLocks noChangeAspect="1"/>
          </p:cNvPicPr>
          <p:nvPr/>
        </p:nvPicPr>
        <p:blipFill>
          <a:blip r:embed="rId3"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4"/>
          <a:stretch>
            <a:fillRect/>
          </a:stretch>
        </p:blipFill>
        <p:spPr>
          <a:xfrm>
            <a:off x="0" y="5718344"/>
            <a:ext cx="2428892" cy="1139656"/>
          </a:xfrm>
          <a:prstGeom prst="rect">
            <a:avLst/>
          </a:prstGeom>
        </p:spPr>
      </p:pic>
      <p:pic>
        <p:nvPicPr>
          <p:cNvPr id="9" name="8 - Εικόνα" descr="EU logo 1.jpg"/>
          <p:cNvPicPr>
            <a:picLocks noChangeAspect="1"/>
          </p:cNvPicPr>
          <p:nvPr/>
        </p:nvPicPr>
        <p:blipFill>
          <a:blip r:embed="rId5"/>
          <a:stretch>
            <a:fillRect/>
          </a:stretch>
        </p:blipFill>
        <p:spPr>
          <a:xfrm>
            <a:off x="3923345" y="5708076"/>
            <a:ext cx="5220655" cy="1149924"/>
          </a:xfrm>
          <a:prstGeom prst="rect">
            <a:avLst/>
          </a:prstGeom>
        </p:spPr>
      </p:pic>
      <p:sp>
        <p:nvSpPr>
          <p:cNvPr id="5" name="Subtitle 4">
            <a:extLst>
              <a:ext uri="{FF2B5EF4-FFF2-40B4-BE49-F238E27FC236}">
                <a16:creationId xmlns:a16="http://schemas.microsoft.com/office/drawing/2014/main" id="{EFEA23B0-AED3-494F-BAAB-C45C5EF03F7E}"/>
              </a:ext>
            </a:extLst>
          </p:cNvPr>
          <p:cNvSpPr>
            <a:spLocks noGrp="1"/>
          </p:cNvSpPr>
          <p:nvPr>
            <p:ph type="subTitle" idx="1"/>
          </p:nvPr>
        </p:nvSpPr>
        <p:spPr>
          <a:xfrm>
            <a:off x="1371600" y="1460258"/>
            <a:ext cx="6400800" cy="1752600"/>
          </a:xfrm>
        </p:spPr>
        <p:txBody>
          <a:bodyPr>
            <a:normAutofit/>
          </a:bodyPr>
          <a:lstStyle/>
          <a:p>
            <a:r>
              <a:rPr lang="en-US" sz="6000" b="1" dirty="0">
                <a:solidFill>
                  <a:schemeClr val="tx1">
                    <a:lumMod val="85000"/>
                    <a:lumOff val="15000"/>
                  </a:schemeClr>
                </a:solidFill>
              </a:rPr>
              <a:t>Dissemination Plan</a:t>
            </a:r>
            <a:endParaRPr lang="en-GB" sz="6000" b="1" dirty="0">
              <a:solidFill>
                <a:schemeClr val="tx1">
                  <a:lumMod val="85000"/>
                  <a:lumOff val="15000"/>
                </a:schemeClr>
              </a:solidFill>
            </a:endParaRPr>
          </a:p>
        </p:txBody>
      </p:sp>
      <p:sp>
        <p:nvSpPr>
          <p:cNvPr id="13" name="TextBox 12">
            <a:extLst>
              <a:ext uri="{FF2B5EF4-FFF2-40B4-BE49-F238E27FC236}">
                <a16:creationId xmlns:a16="http://schemas.microsoft.com/office/drawing/2014/main" id="{EA303AE8-C478-45FB-A9A4-24C5E6C87DD9}"/>
              </a:ext>
            </a:extLst>
          </p:cNvPr>
          <p:cNvSpPr txBox="1"/>
          <p:nvPr/>
        </p:nvSpPr>
        <p:spPr>
          <a:xfrm>
            <a:off x="2915816" y="4223292"/>
            <a:ext cx="3158567" cy="1569660"/>
          </a:xfrm>
          <a:prstGeom prst="rect">
            <a:avLst/>
          </a:prstGeom>
          <a:noFill/>
        </p:spPr>
        <p:txBody>
          <a:bodyPr wrap="square" rtlCol="0">
            <a:spAutoFit/>
          </a:bodyPr>
          <a:lstStyle/>
          <a:p>
            <a:pPr algn="ctr"/>
            <a:r>
              <a:rPr lang="en-US" sz="1600" b="1" dirty="0">
                <a:solidFill>
                  <a:schemeClr val="tx1">
                    <a:lumMod val="75000"/>
                    <a:lumOff val="25000"/>
                  </a:schemeClr>
                </a:solidFill>
                <a:latin typeface="Segoe UI" panose="020B0502040204020203" pitchFamily="34" charset="0"/>
                <a:cs typeface="Segoe UI" panose="020B0502040204020203" pitchFamily="34" charset="0"/>
              </a:rPr>
              <a:t>Kick-Off Meeting, Day 2</a:t>
            </a:r>
          </a:p>
          <a:p>
            <a:pPr algn="ctr"/>
            <a:r>
              <a:rPr lang="en-US" sz="1600" dirty="0">
                <a:solidFill>
                  <a:schemeClr val="tx1">
                    <a:lumMod val="75000"/>
                    <a:lumOff val="25000"/>
                  </a:schemeClr>
                </a:solidFill>
                <a:latin typeface="Segoe UI" panose="020B0502040204020203" pitchFamily="34" charset="0"/>
                <a:cs typeface="Segoe UI" panose="020B0502040204020203" pitchFamily="34" charset="0"/>
              </a:rPr>
              <a:t>December 1, 2020</a:t>
            </a:r>
          </a:p>
          <a:p>
            <a:pPr algn="ctr"/>
            <a:endParaRPr lang="en-US" sz="1600" b="1" dirty="0">
              <a:solidFill>
                <a:schemeClr val="tx1">
                  <a:lumMod val="75000"/>
                  <a:lumOff val="25000"/>
                </a:schemeClr>
              </a:solidFill>
              <a:latin typeface="Segoe UI" panose="020B0502040204020203" pitchFamily="34" charset="0"/>
              <a:cs typeface="Segoe UI" panose="020B0502040204020203" pitchFamily="34" charset="0"/>
            </a:endParaRPr>
          </a:p>
          <a:p>
            <a:pPr algn="ctr"/>
            <a:r>
              <a:rPr lang="en-US" sz="1600" b="1" dirty="0">
                <a:solidFill>
                  <a:schemeClr val="tx1">
                    <a:lumMod val="75000"/>
                    <a:lumOff val="25000"/>
                  </a:schemeClr>
                </a:solidFill>
                <a:latin typeface="Segoe UI" panose="020B0502040204020203" pitchFamily="34" charset="0"/>
                <a:cs typeface="Segoe UI" panose="020B0502040204020203" pitchFamily="34" charset="0"/>
              </a:rPr>
              <a:t>Host: </a:t>
            </a:r>
          </a:p>
          <a:p>
            <a:pPr algn="ctr"/>
            <a:r>
              <a:rPr lang="en-US" sz="1600" b="1" dirty="0">
                <a:solidFill>
                  <a:schemeClr val="tx1">
                    <a:lumMod val="75000"/>
                    <a:lumOff val="25000"/>
                  </a:schemeClr>
                </a:solidFill>
                <a:latin typeface="Segoe UI" panose="020B0502040204020203" pitchFamily="34" charset="0"/>
                <a:cs typeface="Segoe UI" panose="020B0502040204020203" pitchFamily="34" charset="0"/>
              </a:rPr>
              <a:t>Entrepreneurship and </a:t>
            </a:r>
          </a:p>
          <a:p>
            <a:pPr algn="ctr"/>
            <a:r>
              <a:rPr lang="en-US" sz="1600" b="1" dirty="0">
                <a:solidFill>
                  <a:schemeClr val="tx1">
                    <a:lumMod val="75000"/>
                    <a:lumOff val="25000"/>
                  </a:schemeClr>
                </a:solidFill>
                <a:latin typeface="Segoe UI" panose="020B0502040204020203" pitchFamily="34" charset="0"/>
                <a:cs typeface="Segoe UI" panose="020B0502040204020203" pitchFamily="34" charset="0"/>
              </a:rPr>
              <a:t>Social Economy Group</a:t>
            </a:r>
            <a:endParaRPr lang="en-GB" sz="1600" b="1" dirty="0">
              <a:solidFill>
                <a:schemeClr val="tx1">
                  <a:lumMod val="75000"/>
                  <a:lumOff val="25000"/>
                </a:schemeClr>
              </a:solidFill>
              <a:latin typeface="Segoe UI" panose="020B0502040204020203" pitchFamily="34" charset="0"/>
              <a:cs typeface="Segoe UI" panose="020B0502040204020203" pitchFamily="34" charset="0"/>
            </a:endParaRPr>
          </a:p>
        </p:txBody>
      </p:sp>
      <p:pic>
        <p:nvPicPr>
          <p:cNvPr id="14" name="Picture 13" descr="Text&#10;&#10;Description automatically generated">
            <a:extLst>
              <a:ext uri="{FF2B5EF4-FFF2-40B4-BE49-F238E27FC236}">
                <a16:creationId xmlns:a16="http://schemas.microsoft.com/office/drawing/2014/main" id="{BDC83614-A8A6-4B81-ACF3-3321DF2F78E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00656" y="2788647"/>
            <a:ext cx="4342688" cy="1139656"/>
          </a:xfrm>
          <a:prstGeom prst="rect">
            <a:avLst/>
          </a:prstGeom>
        </p:spPr>
      </p:pic>
      <p:sp>
        <p:nvSpPr>
          <p:cNvPr id="15" name="1 - Τίτλος">
            <a:extLst>
              <a:ext uri="{FF2B5EF4-FFF2-40B4-BE49-F238E27FC236}">
                <a16:creationId xmlns:a16="http://schemas.microsoft.com/office/drawing/2014/main" id="{D150B99C-9A0A-47E0-8A2D-43E3F6406B15}"/>
              </a:ext>
            </a:extLst>
          </p:cNvPr>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513317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714348" y="1357298"/>
            <a:ext cx="7715304" cy="4519974"/>
          </a:xfrm>
          <a:solidFill>
            <a:schemeClr val="bg1"/>
          </a:solidFill>
        </p:spPr>
        <p:txBody>
          <a:bodyPr>
            <a:normAutofit/>
          </a:bodyPr>
          <a:lstStyle/>
          <a:p>
            <a:r>
              <a:rPr lang="en-US" sz="2000" b="1" u="sng" dirty="0">
                <a:solidFill>
                  <a:schemeClr val="tx1"/>
                </a:solidFill>
                <a:latin typeface="Times New Roman" pitchFamily="18" charset="0"/>
                <a:cs typeface="Times New Roman" pitchFamily="18" charset="0"/>
              </a:rPr>
              <a:t>Actions for ensuring the OER licensing - Introduction</a:t>
            </a:r>
          </a:p>
          <a:p>
            <a:pPr algn="just"/>
            <a:endParaRPr lang="en-US" sz="1800" dirty="0">
              <a:solidFill>
                <a:schemeClr val="tx1"/>
              </a:solidFill>
              <a:latin typeface="Times New Roman" pitchFamily="18" charset="0"/>
              <a:cs typeface="Times New Roman" pitchFamily="18" charset="0"/>
            </a:endParaRPr>
          </a:p>
          <a:p>
            <a:pPr algn="just"/>
            <a:r>
              <a:rPr lang="en-US" sz="1600" dirty="0">
                <a:solidFill>
                  <a:schemeClr val="tx1"/>
                </a:solidFill>
                <a:latin typeface="Times New Roman" pitchFamily="18" charset="0"/>
                <a:cs typeface="Times New Roman" pitchFamily="18" charset="0"/>
              </a:rPr>
              <a:t>One important dissemination goal at organizational level is taking the necessary actions so that the publicized project’s outputs and developed educational material are licensed under the Creative Commons Attribution-Non Commercial 4.0 International License (CC BY-NC 4.0).</a:t>
            </a:r>
          </a:p>
          <a:p>
            <a:pPr algn="just"/>
            <a:endParaRPr lang="en-US" sz="1500" b="1" dirty="0">
              <a:solidFill>
                <a:schemeClr val="tx1"/>
              </a:solidFill>
              <a:latin typeface="Times New Roman" pitchFamily="18" charset="0"/>
              <a:cs typeface="Times New Roman" pitchFamily="18" charset="0"/>
            </a:endParaRPr>
          </a:p>
          <a:p>
            <a:pPr algn="just"/>
            <a:endParaRPr lang="en-US" sz="1500" b="1" dirty="0">
              <a:solidFill>
                <a:schemeClr val="tx1"/>
              </a:solidFill>
              <a:latin typeface="Times New Roman" pitchFamily="18" charset="0"/>
              <a:cs typeface="Times New Roman" pitchFamily="18" charset="0"/>
            </a:endParaRPr>
          </a:p>
          <a:p>
            <a:pPr algn="just"/>
            <a:endParaRPr lang="en-US" sz="1500" b="1" dirty="0">
              <a:solidFill>
                <a:schemeClr val="tx1"/>
              </a:solidFill>
              <a:latin typeface="Times New Roman" pitchFamily="18" charset="0"/>
              <a:cs typeface="Times New Roman" pitchFamily="18" charset="0"/>
            </a:endParaRPr>
          </a:p>
          <a:p>
            <a:pPr algn="just"/>
            <a:endParaRPr lang="en-US" sz="1500" b="1" dirty="0">
              <a:solidFill>
                <a:schemeClr val="tx1"/>
              </a:solidFill>
              <a:latin typeface="Times New Roman" pitchFamily="18" charset="0"/>
              <a:cs typeface="Times New Roman" pitchFamily="18" charset="0"/>
            </a:endParaRPr>
          </a:p>
          <a:p>
            <a:pPr algn="just"/>
            <a:endParaRPr lang="en-US" sz="1500" b="1" dirty="0">
              <a:solidFill>
                <a:schemeClr val="tx1"/>
              </a:solidFill>
              <a:latin typeface="Times New Roman" pitchFamily="18" charset="0"/>
              <a:cs typeface="Times New Roman" pitchFamily="18" charset="0"/>
            </a:endParaRPr>
          </a:p>
          <a:p>
            <a:pPr algn="just"/>
            <a:endParaRPr lang="en-US" sz="1500" b="1" dirty="0">
              <a:solidFill>
                <a:schemeClr val="tx1"/>
              </a:solidFill>
              <a:latin typeface="Times New Roman" pitchFamily="18" charset="0"/>
              <a:cs typeface="Times New Roman" pitchFamily="18" charset="0"/>
            </a:endParaRPr>
          </a:p>
          <a:p>
            <a:pPr algn="just"/>
            <a:endParaRPr lang="en-US" sz="1500" b="1" dirty="0">
              <a:solidFill>
                <a:schemeClr val="tx1"/>
              </a:solidFill>
              <a:latin typeface="Times New Roman" pitchFamily="18" charset="0"/>
              <a:cs typeface="Times New Roman" pitchFamily="18" charset="0"/>
            </a:endParaRPr>
          </a:p>
          <a:p>
            <a:pPr algn="just"/>
            <a:endParaRPr lang="en-US" sz="1800" b="1" dirty="0">
              <a:solidFill>
                <a:schemeClr val="tx1"/>
              </a:solidFill>
              <a:latin typeface="Times New Roman" pitchFamily="18" charset="0"/>
              <a:cs typeface="Times New Roman" pitchFamily="18" charset="0"/>
            </a:endParaRPr>
          </a:p>
        </p:txBody>
      </p:sp>
      <p:pic>
        <p:nvPicPr>
          <p:cNvPr id="7" name="6 - Εικόνα" descr="ERMIS logo (circular).png"/>
          <p:cNvPicPr>
            <a:picLocks noChangeAspect="1"/>
          </p:cNvPicPr>
          <p:nvPr/>
        </p:nvPicPr>
        <p:blipFill>
          <a:blip r:embed="rId3"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4"/>
          <a:stretch>
            <a:fillRect/>
          </a:stretch>
        </p:blipFill>
        <p:spPr>
          <a:xfrm>
            <a:off x="0" y="5718344"/>
            <a:ext cx="2428892" cy="1139656"/>
          </a:xfrm>
          <a:prstGeom prst="rect">
            <a:avLst/>
          </a:prstGeom>
        </p:spPr>
      </p:pic>
      <p:pic>
        <p:nvPicPr>
          <p:cNvPr id="9" name="8 - Εικόνα" descr="EU logo 1.jpg"/>
          <p:cNvPicPr>
            <a:picLocks noChangeAspect="1"/>
          </p:cNvPicPr>
          <p:nvPr/>
        </p:nvPicPr>
        <p:blipFill>
          <a:blip r:embed="rId5"/>
          <a:stretch>
            <a:fillRect/>
          </a:stretch>
        </p:blipFill>
        <p:spPr>
          <a:xfrm>
            <a:off x="3923345" y="5708076"/>
            <a:ext cx="5220655" cy="1149924"/>
          </a:xfrm>
          <a:prstGeom prst="rect">
            <a:avLst/>
          </a:prstGeom>
        </p:spPr>
      </p:pic>
      <p:pic>
        <p:nvPicPr>
          <p:cNvPr id="10" name="Picture 9" descr="Text, table&#10;&#10;Description automatically generated">
            <a:extLst>
              <a:ext uri="{FF2B5EF4-FFF2-40B4-BE49-F238E27FC236}">
                <a16:creationId xmlns:a16="http://schemas.microsoft.com/office/drawing/2014/main" id="{F88B03F8-1DE8-4A10-9DC9-7210015DE53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79712" y="3284984"/>
            <a:ext cx="5040560" cy="1892104"/>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714348" y="1357298"/>
            <a:ext cx="7715304" cy="4143404"/>
          </a:xfrm>
          <a:noFill/>
        </p:spPr>
        <p:txBody>
          <a:bodyPr>
            <a:normAutofit fontScale="92500" lnSpcReduction="20000"/>
          </a:bodyPr>
          <a:lstStyle/>
          <a:p>
            <a:r>
              <a:rPr lang="en-US" sz="2200" b="1" u="sng" dirty="0">
                <a:solidFill>
                  <a:schemeClr val="tx1"/>
                </a:solidFill>
                <a:latin typeface="Times New Roman" pitchFamily="18" charset="0"/>
                <a:cs typeface="Times New Roman" pitchFamily="18" charset="0"/>
              </a:rPr>
              <a:t>CC BY-NC 4.0 (Attribution &amp; Non-Commercial)</a:t>
            </a:r>
          </a:p>
          <a:p>
            <a:endParaRPr lang="en-US" sz="2400" b="1" u="sng" dirty="0">
              <a:solidFill>
                <a:schemeClr val="tx1"/>
              </a:solidFill>
              <a:latin typeface="Times New Roman" pitchFamily="18" charset="0"/>
              <a:cs typeface="Times New Roman" pitchFamily="18" charset="0"/>
            </a:endParaRPr>
          </a:p>
          <a:p>
            <a:pPr algn="just"/>
            <a:endParaRPr lang="en-US" sz="1500" dirty="0">
              <a:solidFill>
                <a:schemeClr val="tx1"/>
              </a:solidFill>
              <a:latin typeface="Times New Roman" pitchFamily="18" charset="0"/>
              <a:cs typeface="Times New Roman" pitchFamily="18" charset="0"/>
            </a:endParaRPr>
          </a:p>
          <a:p>
            <a:pPr marL="342900" indent="-342900" algn="just">
              <a:buFont typeface="Wingdings" panose="05000000000000000000" pitchFamily="2" charset="2"/>
              <a:buChar char="Ø"/>
            </a:pPr>
            <a:r>
              <a:rPr lang="en-US" sz="2100" b="1" dirty="0">
                <a:solidFill>
                  <a:schemeClr val="tx1"/>
                </a:solidFill>
                <a:latin typeface="Times New Roman" pitchFamily="18" charset="0"/>
                <a:cs typeface="Times New Roman" pitchFamily="18" charset="0"/>
              </a:rPr>
              <a:t>BY (Attribution): </a:t>
            </a:r>
            <a:r>
              <a:rPr lang="en-US" sz="2100" dirty="0">
                <a:solidFill>
                  <a:schemeClr val="tx1"/>
                </a:solidFill>
                <a:latin typeface="Times New Roman" pitchFamily="18" charset="0"/>
                <a:cs typeface="Times New Roman" pitchFamily="18" charset="0"/>
              </a:rPr>
              <a:t>obligation to name the author and/or other parties designated to receive attribution </a:t>
            </a:r>
            <a:r>
              <a:rPr lang="en-US" sz="2100" dirty="0">
                <a:solidFill>
                  <a:schemeClr val="tx1"/>
                </a:solidFill>
                <a:latin typeface="Times New Roman" pitchFamily="18" charset="0"/>
                <a:cs typeface="Times New Roman" pitchFamily="18" charset="0"/>
                <a:sym typeface="Wingdings" panose="05000000000000000000" pitchFamily="2" charset="2"/>
              </a:rPr>
              <a:t> </a:t>
            </a:r>
            <a:r>
              <a:rPr lang="en-US" sz="2100" dirty="0">
                <a:solidFill>
                  <a:schemeClr val="tx1"/>
                </a:solidFill>
                <a:latin typeface="Times New Roman" pitchFamily="18" charset="0"/>
                <a:cs typeface="Times New Roman" pitchFamily="18" charset="0"/>
              </a:rPr>
              <a:t>the right holders are credited for their work</a:t>
            </a:r>
          </a:p>
          <a:p>
            <a:pPr algn="just"/>
            <a:endParaRPr lang="en-US" sz="2100" dirty="0">
              <a:solidFill>
                <a:schemeClr val="tx1"/>
              </a:solidFill>
              <a:latin typeface="Times New Roman" pitchFamily="18" charset="0"/>
              <a:cs typeface="Times New Roman" pitchFamily="18" charset="0"/>
            </a:endParaRPr>
          </a:p>
          <a:p>
            <a:pPr marL="342900" indent="-342900" algn="just">
              <a:buFont typeface="Wingdings" panose="05000000000000000000" pitchFamily="2" charset="2"/>
              <a:buChar char="Ø"/>
            </a:pPr>
            <a:r>
              <a:rPr lang="en-US" sz="2100" b="1" dirty="0">
                <a:solidFill>
                  <a:schemeClr val="tx1"/>
                </a:solidFill>
                <a:latin typeface="Times New Roman" pitchFamily="18" charset="0"/>
                <a:cs typeface="Times New Roman" pitchFamily="18" charset="0"/>
              </a:rPr>
              <a:t>NC (Non-Commercial): </a:t>
            </a:r>
            <a:r>
              <a:rPr lang="en-GB" sz="2100" dirty="0">
                <a:solidFill>
                  <a:schemeClr val="tx1"/>
                </a:solidFill>
                <a:latin typeface="Times New Roman" pitchFamily="18" charset="0"/>
                <a:cs typeface="Times New Roman" pitchFamily="18" charset="0"/>
              </a:rPr>
              <a:t> </a:t>
            </a:r>
            <a:r>
              <a:rPr lang="en-US" sz="2100" b="1" dirty="0">
                <a:solidFill>
                  <a:schemeClr val="tx1"/>
                </a:solidFill>
                <a:latin typeface="Times New Roman" pitchFamily="18" charset="0"/>
                <a:cs typeface="Times New Roman" pitchFamily="18" charset="0"/>
              </a:rPr>
              <a:t>Only the licenser </a:t>
            </a:r>
            <a:r>
              <a:rPr lang="en-US" sz="2100" dirty="0">
                <a:solidFill>
                  <a:schemeClr val="tx1"/>
                </a:solidFill>
                <a:latin typeface="Times New Roman" pitchFamily="18" charset="0"/>
                <a:cs typeface="Times New Roman" pitchFamily="18" charset="0"/>
              </a:rPr>
              <a:t>reserves the right to exploit the material</a:t>
            </a:r>
            <a:r>
              <a:rPr lang="en-US" sz="2100" b="1" dirty="0">
                <a:solidFill>
                  <a:schemeClr val="tx1"/>
                </a:solidFill>
                <a:latin typeface="Times New Roman" pitchFamily="18" charset="0"/>
                <a:cs typeface="Times New Roman" pitchFamily="18" charset="0"/>
              </a:rPr>
              <a:t> commercially. </a:t>
            </a:r>
            <a:r>
              <a:rPr lang="en-US" sz="2100" dirty="0">
                <a:solidFill>
                  <a:schemeClr val="tx1"/>
                </a:solidFill>
                <a:latin typeface="Times New Roman" pitchFamily="18" charset="0"/>
                <a:cs typeface="Times New Roman" pitchFamily="18" charset="0"/>
              </a:rPr>
              <a:t>Any other </a:t>
            </a:r>
            <a:r>
              <a:rPr lang="en-GB" sz="2100" dirty="0">
                <a:solidFill>
                  <a:schemeClr val="tx1"/>
                </a:solidFill>
                <a:latin typeface="Times New Roman" pitchFamily="18" charset="0"/>
                <a:cs typeface="Times New Roman" pitchFamily="18" charset="0"/>
              </a:rPr>
              <a:t>a user is </a:t>
            </a:r>
            <a:r>
              <a:rPr lang="en-GB" sz="2100" b="1" dirty="0">
                <a:solidFill>
                  <a:schemeClr val="tx1"/>
                </a:solidFill>
                <a:latin typeface="Times New Roman" pitchFamily="18" charset="0"/>
                <a:cs typeface="Times New Roman" pitchFamily="18" charset="0"/>
              </a:rPr>
              <a:t>not allowed </a:t>
            </a:r>
            <a:r>
              <a:rPr lang="en-GB" sz="2100" dirty="0">
                <a:solidFill>
                  <a:schemeClr val="tx1"/>
                </a:solidFill>
                <a:latin typeface="Times New Roman" pitchFamily="18" charset="0"/>
                <a:cs typeface="Times New Roman" pitchFamily="18" charset="0"/>
              </a:rPr>
              <a:t>to reproduce the work or create derivatives if their purpose is to realize a commercial gain (*)</a:t>
            </a:r>
          </a:p>
          <a:p>
            <a:pPr marL="342900" indent="-342900" algn="just">
              <a:buFont typeface="Wingdings" panose="05000000000000000000" pitchFamily="2" charset="2"/>
              <a:buChar char="Ø"/>
            </a:pPr>
            <a:endParaRPr lang="en-GB" sz="2100" dirty="0">
              <a:solidFill>
                <a:schemeClr val="tx1"/>
              </a:solidFill>
              <a:latin typeface="Times New Roman" pitchFamily="18" charset="0"/>
              <a:cs typeface="Times New Roman" pitchFamily="18" charset="0"/>
            </a:endParaRPr>
          </a:p>
          <a:p>
            <a:pPr marL="342900" indent="-342900" algn="just">
              <a:buFont typeface="Wingdings" panose="05000000000000000000" pitchFamily="2" charset="2"/>
              <a:buChar char="Ø"/>
            </a:pPr>
            <a:r>
              <a:rPr lang="en-US" sz="2100" b="1" dirty="0">
                <a:solidFill>
                  <a:schemeClr val="tx1"/>
                </a:solidFill>
                <a:latin typeface="Times New Roman" pitchFamily="18" charset="0"/>
                <a:cs typeface="Times New Roman" pitchFamily="18" charset="0"/>
              </a:rPr>
              <a:t>4.0: </a:t>
            </a:r>
            <a:r>
              <a:rPr lang="en-US" sz="2100" dirty="0">
                <a:solidFill>
                  <a:schemeClr val="tx1"/>
                </a:solidFill>
                <a:latin typeface="Times New Roman" pitchFamily="18" charset="0"/>
                <a:cs typeface="Times New Roman" pitchFamily="18" charset="0"/>
              </a:rPr>
              <a:t>the most up-to-date version of the licenses, drafted after broad consultation with the CC global network of affiliates, and written to be internationally valid</a:t>
            </a:r>
          </a:p>
          <a:p>
            <a:pPr algn="just"/>
            <a:endParaRPr lang="en-US" sz="1600" dirty="0">
              <a:solidFill>
                <a:schemeClr val="tx1"/>
              </a:solidFill>
              <a:latin typeface="Times New Roman" pitchFamily="18" charset="0"/>
              <a:cs typeface="Times New Roman" pitchFamily="18" charset="0"/>
            </a:endParaRPr>
          </a:p>
        </p:txBody>
      </p:sp>
      <p:pic>
        <p:nvPicPr>
          <p:cNvPr id="7" name="6 - Εικόνα" descr="ERMIS logo (circular).png"/>
          <p:cNvPicPr>
            <a:picLocks noChangeAspect="1"/>
          </p:cNvPicPr>
          <p:nvPr/>
        </p:nvPicPr>
        <p:blipFill>
          <a:blip r:embed="rId3"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4"/>
          <a:stretch>
            <a:fillRect/>
          </a:stretch>
        </p:blipFill>
        <p:spPr>
          <a:xfrm>
            <a:off x="0" y="5861528"/>
            <a:ext cx="2123728" cy="996471"/>
          </a:xfrm>
          <a:prstGeom prst="rect">
            <a:avLst/>
          </a:prstGeom>
        </p:spPr>
      </p:pic>
      <p:pic>
        <p:nvPicPr>
          <p:cNvPr id="9" name="8 - Εικόνα" descr="EU logo 1.jpg"/>
          <p:cNvPicPr>
            <a:picLocks noChangeAspect="1"/>
          </p:cNvPicPr>
          <p:nvPr/>
        </p:nvPicPr>
        <p:blipFill>
          <a:blip r:embed="rId5"/>
          <a:stretch>
            <a:fillRect/>
          </a:stretch>
        </p:blipFill>
        <p:spPr>
          <a:xfrm>
            <a:off x="4644008" y="5866812"/>
            <a:ext cx="4499992" cy="991188"/>
          </a:xfrm>
          <a:prstGeom prst="rect">
            <a:avLst/>
          </a:prstGeom>
        </p:spPr>
      </p:pic>
      <p:sp>
        <p:nvSpPr>
          <p:cNvPr id="4" name="TextBox 3">
            <a:extLst>
              <a:ext uri="{FF2B5EF4-FFF2-40B4-BE49-F238E27FC236}">
                <a16:creationId xmlns:a16="http://schemas.microsoft.com/office/drawing/2014/main" id="{37DFA67C-ABF9-4344-B870-1DBAEAC3F0B7}"/>
              </a:ext>
            </a:extLst>
          </p:cNvPr>
          <p:cNvSpPr txBox="1"/>
          <p:nvPr/>
        </p:nvSpPr>
        <p:spPr>
          <a:xfrm>
            <a:off x="3635896" y="5561103"/>
            <a:ext cx="5957854" cy="307777"/>
          </a:xfrm>
          <a:prstGeom prst="rect">
            <a:avLst/>
          </a:prstGeom>
          <a:noFill/>
        </p:spPr>
        <p:txBody>
          <a:bodyPr wrap="square" rtlCol="0">
            <a:spAutoFit/>
          </a:bodyPr>
          <a:lstStyle/>
          <a:p>
            <a:pPr algn="just"/>
            <a:r>
              <a:rPr lang="en-US" sz="1400" i="1" dirty="0"/>
              <a:t>* Except if the right holder gives explicit consent (additional license) </a:t>
            </a:r>
            <a:endParaRPr lang="en-GB" sz="1400"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pic>
        <p:nvPicPr>
          <p:cNvPr id="7" name="6 - Εικόνα" descr="ERMIS logo (circular).png"/>
          <p:cNvPicPr>
            <a:picLocks noChangeAspect="1"/>
          </p:cNvPicPr>
          <p:nvPr/>
        </p:nvPicPr>
        <p:blipFill>
          <a:blip r:embed="rId3"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4"/>
          <a:stretch>
            <a:fillRect/>
          </a:stretch>
        </p:blipFill>
        <p:spPr>
          <a:xfrm>
            <a:off x="0" y="6098035"/>
            <a:ext cx="1619672" cy="759964"/>
          </a:xfrm>
          <a:prstGeom prst="rect">
            <a:avLst/>
          </a:prstGeom>
        </p:spPr>
      </p:pic>
      <p:pic>
        <p:nvPicPr>
          <p:cNvPr id="9" name="8 - Εικόνα" descr="EU logo 1.jpg"/>
          <p:cNvPicPr>
            <a:picLocks noChangeAspect="1"/>
          </p:cNvPicPr>
          <p:nvPr/>
        </p:nvPicPr>
        <p:blipFill>
          <a:blip r:embed="rId5"/>
          <a:stretch>
            <a:fillRect/>
          </a:stretch>
        </p:blipFill>
        <p:spPr>
          <a:xfrm>
            <a:off x="5580112" y="6073002"/>
            <a:ext cx="3563888" cy="784998"/>
          </a:xfrm>
          <a:prstGeom prst="rect">
            <a:avLst/>
          </a:prstGeom>
        </p:spPr>
      </p:pic>
      <p:sp>
        <p:nvSpPr>
          <p:cNvPr id="10" name="TextBox 9">
            <a:extLst>
              <a:ext uri="{FF2B5EF4-FFF2-40B4-BE49-F238E27FC236}">
                <a16:creationId xmlns:a16="http://schemas.microsoft.com/office/drawing/2014/main" id="{005D8193-908D-4797-944B-81071112836D}"/>
              </a:ext>
            </a:extLst>
          </p:cNvPr>
          <p:cNvSpPr txBox="1"/>
          <p:nvPr/>
        </p:nvSpPr>
        <p:spPr>
          <a:xfrm>
            <a:off x="2915816" y="1277880"/>
            <a:ext cx="4587240" cy="400110"/>
          </a:xfrm>
          <a:prstGeom prst="rect">
            <a:avLst/>
          </a:prstGeom>
          <a:noFill/>
        </p:spPr>
        <p:txBody>
          <a:bodyPr wrap="square">
            <a:spAutoFit/>
          </a:bodyPr>
          <a:lstStyle/>
          <a:p>
            <a:r>
              <a:rPr lang="en-US" sz="2000" b="1" u="sng" dirty="0">
                <a:solidFill>
                  <a:schemeClr val="tx1"/>
                </a:solidFill>
                <a:latin typeface="Times New Roman" pitchFamily="18" charset="0"/>
                <a:cs typeface="Times New Roman" pitchFamily="18" charset="0"/>
              </a:rPr>
              <a:t>OER Licensing – Final decision</a:t>
            </a:r>
          </a:p>
        </p:txBody>
      </p:sp>
      <p:graphicFrame>
        <p:nvGraphicFramePr>
          <p:cNvPr id="6" name="Table 10">
            <a:extLst>
              <a:ext uri="{FF2B5EF4-FFF2-40B4-BE49-F238E27FC236}">
                <a16:creationId xmlns:a16="http://schemas.microsoft.com/office/drawing/2014/main" id="{C8185C3E-5394-4899-A655-7F66D8F57510}"/>
              </a:ext>
            </a:extLst>
          </p:cNvPr>
          <p:cNvGraphicFramePr>
            <a:graphicFrameLocks noGrp="1"/>
          </p:cNvGraphicFramePr>
          <p:nvPr>
            <p:extLst>
              <p:ext uri="{D42A27DB-BD31-4B8C-83A1-F6EECF244321}">
                <p14:modId xmlns:p14="http://schemas.microsoft.com/office/powerpoint/2010/main" val="3113287141"/>
              </p:ext>
            </p:extLst>
          </p:nvPr>
        </p:nvGraphicFramePr>
        <p:xfrm>
          <a:off x="0" y="1812885"/>
          <a:ext cx="9144000" cy="5045115"/>
        </p:xfrm>
        <a:graphic>
          <a:graphicData uri="http://schemas.openxmlformats.org/drawingml/2006/table">
            <a:tbl>
              <a:tblPr firstRow="1" bandRow="1">
                <a:tableStyleId>{5C22544A-7EE6-4342-B048-85BDC9FD1C3A}</a:tableStyleId>
              </a:tblPr>
              <a:tblGrid>
                <a:gridCol w="1259632">
                  <a:extLst>
                    <a:ext uri="{9D8B030D-6E8A-4147-A177-3AD203B41FA5}">
                      <a16:colId xmlns:a16="http://schemas.microsoft.com/office/drawing/2014/main" val="295514961"/>
                    </a:ext>
                  </a:extLst>
                </a:gridCol>
                <a:gridCol w="3960440">
                  <a:extLst>
                    <a:ext uri="{9D8B030D-6E8A-4147-A177-3AD203B41FA5}">
                      <a16:colId xmlns:a16="http://schemas.microsoft.com/office/drawing/2014/main" val="2999131024"/>
                    </a:ext>
                  </a:extLst>
                </a:gridCol>
                <a:gridCol w="3923928">
                  <a:extLst>
                    <a:ext uri="{9D8B030D-6E8A-4147-A177-3AD203B41FA5}">
                      <a16:colId xmlns:a16="http://schemas.microsoft.com/office/drawing/2014/main" val="19147082"/>
                    </a:ext>
                  </a:extLst>
                </a:gridCol>
              </a:tblGrid>
              <a:tr h="437099">
                <a:tc>
                  <a:txBody>
                    <a:bodyPr/>
                    <a:lstStyle/>
                    <a:p>
                      <a:pPr marL="0" algn="ctr" defTabSz="914400" rtl="0" eaLnBrk="1" latinLnBrk="0" hangingPunct="1"/>
                      <a:r>
                        <a:rPr lang="en-US" sz="1600" b="1" u="none" kern="1200" dirty="0">
                          <a:solidFill>
                            <a:schemeClr val="bg1"/>
                          </a:solidFill>
                          <a:latin typeface="Times New Roman" pitchFamily="18" charset="0"/>
                          <a:ea typeface="+mn-ea"/>
                          <a:cs typeface="Times New Roman" pitchFamily="18" charset="0"/>
                        </a:rPr>
                        <a:t>License </a:t>
                      </a:r>
                      <a:endParaRPr lang="en-GB" sz="1600" b="1" u="none" kern="1200" dirty="0">
                        <a:solidFill>
                          <a:schemeClr val="bg1"/>
                        </a:solidFill>
                        <a:latin typeface="Times New Roman" pitchFamily="18" charset="0"/>
                        <a:ea typeface="+mn-ea"/>
                        <a:cs typeface="Times New Roman" pitchFamily="18" charset="0"/>
                      </a:endParaRPr>
                    </a:p>
                  </a:txBody>
                  <a:tcPr anchor="ctr"/>
                </a:tc>
                <a:tc>
                  <a:txBody>
                    <a:bodyPr/>
                    <a:lstStyle/>
                    <a:p>
                      <a:pPr marL="0" algn="ctr" defTabSz="914400" rtl="0" eaLnBrk="1" latinLnBrk="0" hangingPunct="1"/>
                      <a:r>
                        <a:rPr lang="en-GB" sz="1600" b="1" u="none" kern="1200" dirty="0">
                          <a:solidFill>
                            <a:schemeClr val="bg1"/>
                          </a:solidFill>
                          <a:latin typeface="Times New Roman" pitchFamily="18" charset="0"/>
                          <a:ea typeface="+mn-ea"/>
                          <a:cs typeface="Times New Roman" pitchFamily="18" charset="0"/>
                        </a:rPr>
                        <a:t>CC BY-NC 4.0</a:t>
                      </a:r>
                    </a:p>
                  </a:txBody>
                  <a:tcPr anchor="ctr"/>
                </a:tc>
                <a:tc>
                  <a:txBody>
                    <a:bodyPr/>
                    <a:lstStyle/>
                    <a:p>
                      <a:pPr marL="0" algn="ctr" defTabSz="914400" rtl="0" eaLnBrk="1" latinLnBrk="0" hangingPunct="1"/>
                      <a:r>
                        <a:rPr lang="en-US" sz="1600" b="1" u="none" kern="1200" dirty="0">
                          <a:solidFill>
                            <a:schemeClr val="bg1"/>
                          </a:solidFill>
                          <a:latin typeface="Times New Roman" pitchFamily="18" charset="0"/>
                          <a:ea typeface="+mn-ea"/>
                          <a:cs typeface="Times New Roman" pitchFamily="18" charset="0"/>
                        </a:rPr>
                        <a:t>CC BY-SA 4.0 </a:t>
                      </a:r>
                      <a:endParaRPr lang="en-GB" sz="1600" b="1" u="none" kern="1200" dirty="0">
                        <a:solidFill>
                          <a:schemeClr val="bg1"/>
                        </a:solidFill>
                        <a:latin typeface="Times New Roman" pitchFamily="18" charset="0"/>
                        <a:ea typeface="+mn-ea"/>
                        <a:cs typeface="Times New Roman" pitchFamily="18" charset="0"/>
                      </a:endParaRPr>
                    </a:p>
                  </a:txBody>
                  <a:tcPr anchor="ctr"/>
                </a:tc>
                <a:extLst>
                  <a:ext uri="{0D108BD9-81ED-4DB2-BD59-A6C34878D82A}">
                    <a16:rowId xmlns:a16="http://schemas.microsoft.com/office/drawing/2014/main" val="2517813897"/>
                  </a:ext>
                </a:extLst>
              </a:tr>
              <a:tr h="692074">
                <a:tc rowSpan="2">
                  <a:txBody>
                    <a:bodyPr/>
                    <a:lstStyle/>
                    <a:p>
                      <a:pPr algn="ctr"/>
                      <a:r>
                        <a:rPr lang="en-US" sz="1600" b="1" u="none" kern="1200" dirty="0">
                          <a:solidFill>
                            <a:schemeClr val="tx1"/>
                          </a:solidFill>
                          <a:latin typeface="Times New Roman" pitchFamily="18" charset="0"/>
                          <a:ea typeface="+mn-ea"/>
                          <a:cs typeface="Times New Roman" pitchFamily="18" charset="0"/>
                        </a:rPr>
                        <a:t>User’s Rights</a:t>
                      </a:r>
                      <a:endParaRPr lang="en-GB" sz="1600" b="1" u="none" kern="1200" dirty="0">
                        <a:solidFill>
                          <a:schemeClr val="tx1"/>
                        </a:solidFill>
                        <a:latin typeface="Times New Roman" pitchFamily="18" charset="0"/>
                        <a:ea typeface="+mn-ea"/>
                        <a:cs typeface="Times New Roman" pitchFamily="18" charset="0"/>
                      </a:endParaRPr>
                    </a:p>
                  </a:txBody>
                  <a:tcPr anchor="ctr"/>
                </a:tc>
                <a:tc>
                  <a:txBody>
                    <a:bodyPr/>
                    <a:lstStyle/>
                    <a:p>
                      <a:pPr marL="0" algn="ctr" defTabSz="914400" rtl="0" eaLnBrk="1" latinLnBrk="0" hangingPunct="1">
                        <a:buFont typeface="Arial" panose="020B0604020202020204" pitchFamily="34" charset="0"/>
                        <a:buNone/>
                      </a:pPr>
                      <a:r>
                        <a:rPr lang="en-GB" sz="1600" b="1" u="none" kern="1200" dirty="0">
                          <a:solidFill>
                            <a:schemeClr val="tx1"/>
                          </a:solidFill>
                          <a:latin typeface="Times New Roman" pitchFamily="18" charset="0"/>
                          <a:ea typeface="+mn-ea"/>
                          <a:cs typeface="Times New Roman" pitchFamily="18" charset="0"/>
                        </a:rPr>
                        <a:t>Share </a:t>
                      </a:r>
                      <a:r>
                        <a:rPr lang="en-GB" sz="1600" b="0" u="none" kern="1200" dirty="0">
                          <a:solidFill>
                            <a:schemeClr val="tx1"/>
                          </a:solidFill>
                          <a:latin typeface="Times New Roman" pitchFamily="18" charset="0"/>
                          <a:ea typeface="+mn-ea"/>
                          <a:cs typeface="Times New Roman" pitchFamily="18" charset="0"/>
                        </a:rPr>
                        <a:t>- copy and redistribute the material in any medium or format</a:t>
                      </a:r>
                    </a:p>
                  </a:txBody>
                  <a:tcPr anchor="ctr"/>
                </a:tc>
                <a:tc>
                  <a:txBody>
                    <a:bodyPr/>
                    <a:lstStyle/>
                    <a:p>
                      <a:pPr marL="0" algn="ctr" defTabSz="914400" rtl="0" eaLnBrk="1" latinLnBrk="0" hangingPunct="1">
                        <a:buFont typeface="Arial" panose="020B0604020202020204" pitchFamily="34" charset="0"/>
                        <a:buNone/>
                      </a:pPr>
                      <a:r>
                        <a:rPr lang="en-GB" sz="1600" b="1" u="none" kern="1200" dirty="0">
                          <a:solidFill>
                            <a:schemeClr val="tx1"/>
                          </a:solidFill>
                          <a:latin typeface="Times New Roman" pitchFamily="18" charset="0"/>
                          <a:ea typeface="+mn-ea"/>
                          <a:cs typeface="Times New Roman" pitchFamily="18" charset="0"/>
                        </a:rPr>
                        <a:t>Share </a:t>
                      </a:r>
                      <a:r>
                        <a:rPr lang="en-GB" sz="1600" b="0" u="none" kern="1200" dirty="0">
                          <a:solidFill>
                            <a:schemeClr val="tx1"/>
                          </a:solidFill>
                          <a:latin typeface="Times New Roman" pitchFamily="18" charset="0"/>
                          <a:ea typeface="+mn-ea"/>
                          <a:cs typeface="Times New Roman" pitchFamily="18" charset="0"/>
                        </a:rPr>
                        <a:t>- copy and redistribute the material in any medium or format</a:t>
                      </a:r>
                    </a:p>
                  </a:txBody>
                  <a:tcPr anchor="ctr"/>
                </a:tc>
                <a:extLst>
                  <a:ext uri="{0D108BD9-81ED-4DB2-BD59-A6C34878D82A}">
                    <a16:rowId xmlns:a16="http://schemas.microsoft.com/office/drawing/2014/main" val="1380929212"/>
                  </a:ext>
                </a:extLst>
              </a:tr>
              <a:tr h="1493422">
                <a:tc vMerge="1">
                  <a:txBody>
                    <a:bodyPr/>
                    <a:lstStyle/>
                    <a:p>
                      <a:pPr algn="ctr"/>
                      <a:endParaRPr lang="en-GB" sz="1600" b="1" u="none" kern="1200" dirty="0">
                        <a:solidFill>
                          <a:schemeClr val="tx1"/>
                        </a:solidFill>
                        <a:latin typeface="Times New Roman" pitchFamily="18" charset="0"/>
                        <a:ea typeface="+mn-ea"/>
                        <a:cs typeface="Times New Roman" pitchFamily="18" charset="0"/>
                      </a:endParaRPr>
                    </a:p>
                  </a:txBody>
                  <a:tcPr anchor="ctr"/>
                </a:tc>
                <a:tc>
                  <a:txBody>
                    <a:bodyPr/>
                    <a:lstStyle/>
                    <a:p>
                      <a:pPr marL="0" algn="ctr" defTabSz="914400" rtl="0" eaLnBrk="1" latinLnBrk="0" hangingPunct="1">
                        <a:buFont typeface="Arial" panose="020B0604020202020204" pitchFamily="34" charset="0"/>
                        <a:buNone/>
                      </a:pPr>
                      <a:r>
                        <a:rPr lang="en-GB" sz="1600" b="1" u="none" kern="1200" dirty="0">
                          <a:solidFill>
                            <a:schemeClr val="tx1"/>
                          </a:solidFill>
                          <a:latin typeface="Times New Roman" pitchFamily="18" charset="0"/>
                          <a:ea typeface="+mn-ea"/>
                          <a:cs typeface="Times New Roman" pitchFamily="18" charset="0"/>
                        </a:rPr>
                        <a:t>Adapt - </a:t>
                      </a:r>
                      <a:r>
                        <a:rPr lang="en-GB" sz="1600" b="0" u="none" kern="1200" dirty="0">
                          <a:solidFill>
                            <a:schemeClr val="tx1"/>
                          </a:solidFill>
                          <a:latin typeface="Times New Roman" pitchFamily="18" charset="0"/>
                          <a:ea typeface="+mn-ea"/>
                          <a:cs typeface="Times New Roman" pitchFamily="18" charset="0"/>
                        </a:rPr>
                        <a:t>remix, transform, and build upon the material</a:t>
                      </a:r>
                    </a:p>
                    <a:p>
                      <a:pPr marL="0" algn="ctr" defTabSz="914400" rtl="0" eaLnBrk="1" latinLnBrk="0" hangingPunct="1">
                        <a:buFont typeface="Arial" panose="020B0604020202020204" pitchFamily="34" charset="0"/>
                        <a:buNone/>
                      </a:pPr>
                      <a:endParaRPr lang="en-GB" sz="1600" b="0" u="none" kern="1200" dirty="0">
                        <a:solidFill>
                          <a:schemeClr val="tx1"/>
                        </a:solidFill>
                        <a:latin typeface="Times New Roman" pitchFamily="18" charset="0"/>
                        <a:ea typeface="+mn-ea"/>
                        <a:cs typeface="Times New Roman" pitchFamily="18" charset="0"/>
                      </a:endParaRPr>
                    </a:p>
                    <a:p>
                      <a:pPr marL="0" algn="l" defTabSz="914400" rtl="0" eaLnBrk="1" latinLnBrk="0" hangingPunct="1">
                        <a:buFont typeface="Arial" panose="020B0604020202020204" pitchFamily="34" charset="0"/>
                        <a:buNone/>
                      </a:pPr>
                      <a:r>
                        <a:rPr lang="en-GB" sz="1400" b="0" u="none" kern="1200" dirty="0">
                          <a:solidFill>
                            <a:schemeClr val="tx1"/>
                          </a:solidFill>
                          <a:latin typeface="Times New Roman" pitchFamily="18" charset="0"/>
                          <a:ea typeface="+mn-ea"/>
                          <a:cs typeface="Times New Roman" pitchFamily="18" charset="0"/>
                        </a:rPr>
                        <a:t>*The licensor cannot revoke these freedoms as long as the user follows the license terms</a:t>
                      </a:r>
                    </a:p>
                  </a:txBody>
                  <a:tcPr anchor="ctr"/>
                </a:tc>
                <a:tc>
                  <a:txBody>
                    <a:bodyPr/>
                    <a:lstStyle/>
                    <a:p>
                      <a:pPr marL="0" algn="ctr" defTabSz="914400" rtl="0" eaLnBrk="1" latinLnBrk="0" hangingPunct="1">
                        <a:buFont typeface="Arial" panose="020B0604020202020204" pitchFamily="34" charset="0"/>
                        <a:buNone/>
                      </a:pPr>
                      <a:r>
                        <a:rPr lang="en-GB" sz="1600" b="1" u="none" kern="1200" dirty="0">
                          <a:solidFill>
                            <a:schemeClr val="tx1"/>
                          </a:solidFill>
                          <a:latin typeface="Times New Roman" pitchFamily="18" charset="0"/>
                          <a:ea typeface="+mn-ea"/>
                          <a:cs typeface="Times New Roman" pitchFamily="18" charset="0"/>
                        </a:rPr>
                        <a:t>Adapt - </a:t>
                      </a:r>
                      <a:r>
                        <a:rPr lang="en-GB" sz="1600" b="0" u="none" kern="1200" dirty="0">
                          <a:solidFill>
                            <a:schemeClr val="tx1"/>
                          </a:solidFill>
                          <a:latin typeface="Times New Roman" pitchFamily="18" charset="0"/>
                          <a:ea typeface="+mn-ea"/>
                          <a:cs typeface="Times New Roman" pitchFamily="18" charset="0"/>
                        </a:rPr>
                        <a:t>remix, transform, and build upon the material</a:t>
                      </a:r>
                    </a:p>
                    <a:p>
                      <a:pPr marL="0" algn="ctr" defTabSz="914400" rtl="0" eaLnBrk="1" latinLnBrk="0" hangingPunct="1">
                        <a:buFont typeface="Arial" panose="020B0604020202020204" pitchFamily="34" charset="0"/>
                        <a:buNone/>
                      </a:pPr>
                      <a:endParaRPr lang="en-GB" sz="1600" b="0" u="none" kern="1200" dirty="0">
                        <a:solidFill>
                          <a:schemeClr val="tx1"/>
                        </a:solidFill>
                        <a:latin typeface="Times New Roman" pitchFamily="18" charset="0"/>
                        <a:ea typeface="+mn-ea"/>
                        <a:cs typeface="Times New Roman" pitchFamily="18" charset="0"/>
                      </a:endParaRPr>
                    </a:p>
                    <a:p>
                      <a:pPr marL="0" algn="l" defTabSz="914400" rtl="0" eaLnBrk="1" latinLnBrk="0" hangingPunct="1">
                        <a:buFont typeface="Arial" panose="020B0604020202020204" pitchFamily="34" charset="0"/>
                        <a:buNone/>
                      </a:pPr>
                      <a:r>
                        <a:rPr lang="en-GB" sz="1400" b="0" u="none" kern="1200" dirty="0">
                          <a:solidFill>
                            <a:schemeClr val="tx1"/>
                          </a:solidFill>
                          <a:latin typeface="Times New Roman" pitchFamily="18" charset="0"/>
                          <a:ea typeface="+mn-ea"/>
                          <a:cs typeface="Times New Roman" pitchFamily="18" charset="0"/>
                        </a:rPr>
                        <a:t>*The licensor cannot revoke these freedoms as long as the user follows the license terms</a:t>
                      </a:r>
                    </a:p>
                  </a:txBody>
                  <a:tcPr anchor="ctr"/>
                </a:tc>
                <a:extLst>
                  <a:ext uri="{0D108BD9-81ED-4DB2-BD59-A6C34878D82A}">
                    <a16:rowId xmlns:a16="http://schemas.microsoft.com/office/drawing/2014/main" val="2540189759"/>
                  </a:ext>
                </a:extLst>
              </a:tr>
              <a:tr h="1111758">
                <a:tc rowSpan="2">
                  <a:txBody>
                    <a:bodyPr/>
                    <a:lstStyle/>
                    <a:p>
                      <a:pPr algn="ctr"/>
                      <a:r>
                        <a:rPr lang="en-US" sz="1600" b="1" u="none" kern="1200" dirty="0">
                          <a:solidFill>
                            <a:schemeClr val="tx1"/>
                          </a:solidFill>
                          <a:latin typeface="Times New Roman" pitchFamily="18" charset="0"/>
                          <a:ea typeface="+mn-ea"/>
                          <a:cs typeface="Times New Roman" pitchFamily="18" charset="0"/>
                        </a:rPr>
                        <a:t>Terms/</a:t>
                      </a:r>
                    </a:p>
                    <a:p>
                      <a:pPr algn="ctr"/>
                      <a:r>
                        <a:rPr lang="en-US" sz="1600" b="1" u="none" kern="1200" dirty="0">
                          <a:solidFill>
                            <a:schemeClr val="tx1"/>
                          </a:solidFill>
                          <a:latin typeface="Times New Roman" pitchFamily="18" charset="0"/>
                          <a:ea typeface="+mn-ea"/>
                          <a:cs typeface="Times New Roman" pitchFamily="18" charset="0"/>
                        </a:rPr>
                        <a:t>User’s</a:t>
                      </a:r>
                    </a:p>
                    <a:p>
                      <a:pPr algn="ctr"/>
                      <a:r>
                        <a:rPr lang="en-US" sz="1600" b="1" u="none" kern="1200" dirty="0">
                          <a:solidFill>
                            <a:schemeClr val="tx1"/>
                          </a:solidFill>
                          <a:latin typeface="Times New Roman" pitchFamily="18" charset="0"/>
                          <a:ea typeface="+mn-ea"/>
                          <a:cs typeface="Times New Roman" pitchFamily="18" charset="0"/>
                        </a:rPr>
                        <a:t>Restrictions</a:t>
                      </a:r>
                      <a:endParaRPr lang="en-GB" sz="1600" b="1" u="none" kern="1200" dirty="0">
                        <a:solidFill>
                          <a:schemeClr val="tx1"/>
                        </a:solidFill>
                        <a:latin typeface="Times New Roman" pitchFamily="18" charset="0"/>
                        <a:ea typeface="+mn-ea"/>
                        <a:cs typeface="Times New Roman" pitchFamily="18" charset="0"/>
                      </a:endParaRPr>
                    </a:p>
                  </a:txBody>
                  <a:tcPr anchor="ctr"/>
                </a:tc>
                <a:tc>
                  <a:txBody>
                    <a:bodyPr/>
                    <a:lstStyle/>
                    <a:p>
                      <a:pPr algn="ctr"/>
                      <a:r>
                        <a:rPr lang="en-GB" sz="1600" b="1" u="none" kern="1200" dirty="0">
                          <a:solidFill>
                            <a:schemeClr val="tx1"/>
                          </a:solidFill>
                          <a:latin typeface="Times New Roman" pitchFamily="18" charset="0"/>
                          <a:ea typeface="+mn-ea"/>
                          <a:cs typeface="Times New Roman" pitchFamily="18" charset="0"/>
                        </a:rPr>
                        <a:t>Attribution</a:t>
                      </a:r>
                      <a:r>
                        <a:rPr lang="en-GB" sz="1600" b="0" u="none" kern="1200" dirty="0">
                          <a:solidFill>
                            <a:schemeClr val="tx1"/>
                          </a:solidFill>
                          <a:latin typeface="Times New Roman" pitchFamily="18" charset="0"/>
                          <a:ea typeface="+mn-ea"/>
                          <a:cs typeface="Times New Roman" pitchFamily="18" charset="0"/>
                        </a:rPr>
                        <a:t> - must give appropriate credit, provide a link to the license, and indicate if changes were made</a:t>
                      </a:r>
                    </a:p>
                  </a:txBody>
                  <a:tcPr anchor="ctr"/>
                </a:tc>
                <a:tc>
                  <a:txBody>
                    <a:bodyPr/>
                    <a:lstStyle/>
                    <a:p>
                      <a:pPr marL="0" algn="ctr" defTabSz="914400" rtl="0" eaLnBrk="1" latinLnBrk="0" hangingPunct="1"/>
                      <a:r>
                        <a:rPr lang="en-GB" sz="1600" b="1" u="none" kern="1200" dirty="0">
                          <a:solidFill>
                            <a:schemeClr val="tx1"/>
                          </a:solidFill>
                          <a:latin typeface="Times New Roman" pitchFamily="18" charset="0"/>
                          <a:ea typeface="+mn-ea"/>
                          <a:cs typeface="Times New Roman" pitchFamily="18" charset="0"/>
                        </a:rPr>
                        <a:t>Attribution - </a:t>
                      </a:r>
                      <a:r>
                        <a:rPr lang="en-GB" sz="1600" b="0" u="none" kern="1200" dirty="0">
                          <a:solidFill>
                            <a:schemeClr val="tx1"/>
                          </a:solidFill>
                          <a:latin typeface="Times New Roman" pitchFamily="18" charset="0"/>
                          <a:ea typeface="+mn-ea"/>
                          <a:cs typeface="Times New Roman" pitchFamily="18" charset="0"/>
                        </a:rPr>
                        <a:t>must give appropriate credit, provide a link to the license, and indicate if changes were made</a:t>
                      </a:r>
                    </a:p>
                    <a:p>
                      <a:pPr algn="ctr"/>
                      <a:endParaRPr lang="en-GB" dirty="0"/>
                    </a:p>
                  </a:txBody>
                  <a:tcPr anchor="ctr"/>
                </a:tc>
                <a:extLst>
                  <a:ext uri="{0D108BD9-81ED-4DB2-BD59-A6C34878D82A}">
                    <a16:rowId xmlns:a16="http://schemas.microsoft.com/office/drawing/2014/main" val="2641906888"/>
                  </a:ext>
                </a:extLst>
              </a:tr>
              <a:tr h="1310762">
                <a:tc vMerge="1">
                  <a:txBody>
                    <a:bodyPr/>
                    <a:lstStyle/>
                    <a:p>
                      <a:pPr algn="ctr"/>
                      <a:endParaRPr lang="en-GB" dirty="0"/>
                    </a:p>
                  </a:txBody>
                  <a:tcPr anchor="ctr"/>
                </a:tc>
                <a:tc>
                  <a:txBody>
                    <a:bodyPr/>
                    <a:lstStyle/>
                    <a:p>
                      <a:pPr algn="ctr"/>
                      <a:r>
                        <a:rPr lang="en-GB" sz="1600" b="1" u="none" kern="1200" dirty="0" err="1">
                          <a:solidFill>
                            <a:schemeClr val="tx1"/>
                          </a:solidFill>
                          <a:latin typeface="Times New Roman" pitchFamily="18" charset="0"/>
                          <a:ea typeface="+mn-ea"/>
                          <a:cs typeface="Times New Roman" pitchFamily="18" charset="0"/>
                        </a:rPr>
                        <a:t>NonCommercial</a:t>
                      </a:r>
                      <a:r>
                        <a:rPr lang="en-GB" sz="1600" b="0" u="none" kern="1200" dirty="0">
                          <a:solidFill>
                            <a:schemeClr val="tx1"/>
                          </a:solidFill>
                          <a:latin typeface="Times New Roman" pitchFamily="18" charset="0"/>
                          <a:ea typeface="+mn-ea"/>
                          <a:cs typeface="Times New Roman" pitchFamily="18" charset="0"/>
                        </a:rPr>
                        <a:t> - You may not use the material for commercial purposes</a:t>
                      </a:r>
                    </a:p>
                    <a:p>
                      <a:pPr algn="ctr"/>
                      <a:endParaRPr lang="en-GB" sz="1600" b="0" u="none" kern="1200" dirty="0">
                        <a:solidFill>
                          <a:schemeClr val="tx1"/>
                        </a:solidFill>
                        <a:latin typeface="Times New Roman" pitchFamily="18" charset="0"/>
                        <a:ea typeface="+mn-ea"/>
                        <a:cs typeface="Times New Roman" pitchFamily="18" charset="0"/>
                      </a:endParaRPr>
                    </a:p>
                    <a:p>
                      <a:pPr algn="ctr"/>
                      <a:r>
                        <a:rPr lang="en-GB" sz="1400" b="0" u="none" kern="1200" dirty="0">
                          <a:solidFill>
                            <a:schemeClr val="tx1"/>
                          </a:solidFill>
                          <a:latin typeface="Times New Roman" pitchFamily="18" charset="0"/>
                          <a:ea typeface="+mn-ea"/>
                          <a:cs typeface="Times New Roman" pitchFamily="18" charset="0"/>
                        </a:rPr>
                        <a:t>* Commercial use is one primarily intended for commercial advantage or monetary compensation</a:t>
                      </a:r>
                    </a:p>
                  </a:txBody>
                  <a:tcPr anchor="ctr"/>
                </a:tc>
                <a:tc>
                  <a:txBody>
                    <a:bodyPr/>
                    <a:lstStyle/>
                    <a:p>
                      <a:pPr marL="0" algn="ctr" defTabSz="914400" rtl="0" eaLnBrk="1" latinLnBrk="0" hangingPunct="1"/>
                      <a:r>
                        <a:rPr lang="en-GB" sz="1600" b="1" u="none" kern="1200" dirty="0" err="1">
                          <a:solidFill>
                            <a:schemeClr val="tx1"/>
                          </a:solidFill>
                          <a:latin typeface="Times New Roman" pitchFamily="18" charset="0"/>
                          <a:ea typeface="+mn-ea"/>
                          <a:cs typeface="Times New Roman" pitchFamily="18" charset="0"/>
                        </a:rPr>
                        <a:t>ShareAlike</a:t>
                      </a:r>
                      <a:r>
                        <a:rPr lang="en-GB" sz="1600" b="0" u="none" kern="1200" dirty="0">
                          <a:solidFill>
                            <a:schemeClr val="tx1"/>
                          </a:solidFill>
                          <a:latin typeface="Times New Roman" pitchFamily="18" charset="0"/>
                          <a:ea typeface="+mn-ea"/>
                          <a:cs typeface="Times New Roman" pitchFamily="18" charset="0"/>
                        </a:rPr>
                        <a:t> - If you remix, transform, or build upon the material, you must distribute your contributions under the </a:t>
                      </a:r>
                      <a:r>
                        <a:rPr lang="en-GB" sz="1600" b="0" u="none" kern="1200" dirty="0">
                          <a:solidFill>
                            <a:schemeClr val="tx1"/>
                          </a:solidFill>
                          <a:latin typeface="Times New Roman" pitchFamily="18" charset="0"/>
                          <a:ea typeface="+mn-ea"/>
                          <a:cs typeface="Times New Roman" pitchFamily="18" charset="0"/>
                          <a:hlinkClick r:id="rId6">
                            <a:extLst>
                              <a:ext uri="{A12FA001-AC4F-418D-AE19-62706E023703}">
                                <ahyp:hlinkClr xmlns:ahyp="http://schemas.microsoft.com/office/drawing/2018/hyperlinkcolor" val="tx"/>
                              </a:ext>
                            </a:extLst>
                          </a:hlinkClick>
                        </a:rPr>
                        <a:t>same license</a:t>
                      </a:r>
                      <a:r>
                        <a:rPr lang="en-GB" sz="1600" b="0" u="none" kern="1200" dirty="0">
                          <a:solidFill>
                            <a:schemeClr val="tx1"/>
                          </a:solidFill>
                          <a:latin typeface="Times New Roman" pitchFamily="18" charset="0"/>
                          <a:ea typeface="+mn-ea"/>
                          <a:cs typeface="Times New Roman" pitchFamily="18" charset="0"/>
                        </a:rPr>
                        <a:t> as the original</a:t>
                      </a:r>
                    </a:p>
                  </a:txBody>
                  <a:tcPr anchor="ctr"/>
                </a:tc>
                <a:extLst>
                  <a:ext uri="{0D108BD9-81ED-4DB2-BD59-A6C34878D82A}">
                    <a16:rowId xmlns:a16="http://schemas.microsoft.com/office/drawing/2014/main" val="4104944951"/>
                  </a:ext>
                </a:extLst>
              </a:tr>
            </a:tbl>
          </a:graphicData>
        </a:graphic>
      </p:graphicFrame>
      <p:cxnSp>
        <p:nvCxnSpPr>
          <p:cNvPr id="12" name="Straight Connector 11">
            <a:extLst>
              <a:ext uri="{FF2B5EF4-FFF2-40B4-BE49-F238E27FC236}">
                <a16:creationId xmlns:a16="http://schemas.microsoft.com/office/drawing/2014/main" id="{A469D1A5-2A85-41C4-91F0-71AD9FA51139}"/>
              </a:ext>
            </a:extLst>
          </p:cNvPr>
          <p:cNvCxnSpPr/>
          <p:nvPr/>
        </p:nvCxnSpPr>
        <p:spPr>
          <a:xfrm>
            <a:off x="0" y="4437112"/>
            <a:ext cx="9144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4470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pic>
        <p:nvPicPr>
          <p:cNvPr id="7" name="6 - Εικόνα" descr="ERMIS logo (circular).png"/>
          <p:cNvPicPr>
            <a:picLocks noChangeAspect="1"/>
          </p:cNvPicPr>
          <p:nvPr/>
        </p:nvPicPr>
        <p:blipFill>
          <a:blip r:embed="rId3"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4"/>
          <a:stretch>
            <a:fillRect/>
          </a:stretch>
        </p:blipFill>
        <p:spPr>
          <a:xfrm>
            <a:off x="0" y="6098035"/>
            <a:ext cx="1619672" cy="759964"/>
          </a:xfrm>
          <a:prstGeom prst="rect">
            <a:avLst/>
          </a:prstGeom>
        </p:spPr>
      </p:pic>
      <p:pic>
        <p:nvPicPr>
          <p:cNvPr id="9" name="8 - Εικόνα" descr="EU logo 1.jpg"/>
          <p:cNvPicPr>
            <a:picLocks noChangeAspect="1"/>
          </p:cNvPicPr>
          <p:nvPr/>
        </p:nvPicPr>
        <p:blipFill>
          <a:blip r:embed="rId5"/>
          <a:stretch>
            <a:fillRect/>
          </a:stretch>
        </p:blipFill>
        <p:spPr>
          <a:xfrm>
            <a:off x="5580112" y="6073002"/>
            <a:ext cx="3563888" cy="784998"/>
          </a:xfrm>
          <a:prstGeom prst="rect">
            <a:avLst/>
          </a:prstGeom>
        </p:spPr>
      </p:pic>
      <p:sp>
        <p:nvSpPr>
          <p:cNvPr id="10" name="TextBox 9">
            <a:extLst>
              <a:ext uri="{FF2B5EF4-FFF2-40B4-BE49-F238E27FC236}">
                <a16:creationId xmlns:a16="http://schemas.microsoft.com/office/drawing/2014/main" id="{005D8193-908D-4797-944B-81071112836D}"/>
              </a:ext>
            </a:extLst>
          </p:cNvPr>
          <p:cNvSpPr txBox="1"/>
          <p:nvPr/>
        </p:nvSpPr>
        <p:spPr>
          <a:xfrm>
            <a:off x="2915816" y="1277880"/>
            <a:ext cx="4587240" cy="400110"/>
          </a:xfrm>
          <a:prstGeom prst="rect">
            <a:avLst/>
          </a:prstGeom>
          <a:noFill/>
        </p:spPr>
        <p:txBody>
          <a:bodyPr wrap="square">
            <a:spAutoFit/>
          </a:bodyPr>
          <a:lstStyle/>
          <a:p>
            <a:r>
              <a:rPr lang="en-US" sz="2000" b="1" u="sng" dirty="0">
                <a:solidFill>
                  <a:schemeClr val="tx1"/>
                </a:solidFill>
                <a:latin typeface="Times New Roman" pitchFamily="18" charset="0"/>
                <a:cs typeface="Times New Roman" pitchFamily="18" charset="0"/>
              </a:rPr>
              <a:t>OER Licensing – Final decision</a:t>
            </a:r>
          </a:p>
        </p:txBody>
      </p:sp>
      <p:graphicFrame>
        <p:nvGraphicFramePr>
          <p:cNvPr id="6" name="Table 10">
            <a:extLst>
              <a:ext uri="{FF2B5EF4-FFF2-40B4-BE49-F238E27FC236}">
                <a16:creationId xmlns:a16="http://schemas.microsoft.com/office/drawing/2014/main" id="{C8185C3E-5394-4899-A655-7F66D8F57510}"/>
              </a:ext>
            </a:extLst>
          </p:cNvPr>
          <p:cNvGraphicFramePr>
            <a:graphicFrameLocks noGrp="1"/>
          </p:cNvGraphicFramePr>
          <p:nvPr>
            <p:extLst>
              <p:ext uri="{D42A27DB-BD31-4B8C-83A1-F6EECF244321}">
                <p14:modId xmlns:p14="http://schemas.microsoft.com/office/powerpoint/2010/main" val="142489009"/>
              </p:ext>
            </p:extLst>
          </p:nvPr>
        </p:nvGraphicFramePr>
        <p:xfrm>
          <a:off x="0" y="1812885"/>
          <a:ext cx="9144000" cy="5045115"/>
        </p:xfrm>
        <a:graphic>
          <a:graphicData uri="http://schemas.openxmlformats.org/drawingml/2006/table">
            <a:tbl>
              <a:tblPr firstRow="1" bandRow="1">
                <a:tableStyleId>{5C22544A-7EE6-4342-B048-85BDC9FD1C3A}</a:tableStyleId>
              </a:tblPr>
              <a:tblGrid>
                <a:gridCol w="899592">
                  <a:extLst>
                    <a:ext uri="{9D8B030D-6E8A-4147-A177-3AD203B41FA5}">
                      <a16:colId xmlns:a16="http://schemas.microsoft.com/office/drawing/2014/main" val="295514961"/>
                    </a:ext>
                  </a:extLst>
                </a:gridCol>
                <a:gridCol w="4176464">
                  <a:extLst>
                    <a:ext uri="{9D8B030D-6E8A-4147-A177-3AD203B41FA5}">
                      <a16:colId xmlns:a16="http://schemas.microsoft.com/office/drawing/2014/main" val="2999131024"/>
                    </a:ext>
                  </a:extLst>
                </a:gridCol>
                <a:gridCol w="4067944">
                  <a:extLst>
                    <a:ext uri="{9D8B030D-6E8A-4147-A177-3AD203B41FA5}">
                      <a16:colId xmlns:a16="http://schemas.microsoft.com/office/drawing/2014/main" val="19147082"/>
                    </a:ext>
                  </a:extLst>
                </a:gridCol>
              </a:tblGrid>
              <a:tr h="437099">
                <a:tc>
                  <a:txBody>
                    <a:bodyPr/>
                    <a:lstStyle/>
                    <a:p>
                      <a:pPr marL="0" algn="ctr" defTabSz="914400" rtl="0" eaLnBrk="1" latinLnBrk="0" hangingPunct="1"/>
                      <a:r>
                        <a:rPr lang="en-US" sz="1600" b="1" u="none" kern="1200" dirty="0">
                          <a:solidFill>
                            <a:schemeClr val="bg1"/>
                          </a:solidFill>
                          <a:latin typeface="Times New Roman" pitchFamily="18" charset="0"/>
                          <a:ea typeface="+mn-ea"/>
                          <a:cs typeface="Times New Roman" pitchFamily="18" charset="0"/>
                        </a:rPr>
                        <a:t>License </a:t>
                      </a:r>
                      <a:endParaRPr lang="en-GB" sz="1600" b="1" u="none" kern="1200" dirty="0">
                        <a:solidFill>
                          <a:schemeClr val="bg1"/>
                        </a:solidFill>
                        <a:latin typeface="Times New Roman" pitchFamily="18" charset="0"/>
                        <a:ea typeface="+mn-ea"/>
                        <a:cs typeface="Times New Roman" pitchFamily="18" charset="0"/>
                      </a:endParaRPr>
                    </a:p>
                  </a:txBody>
                  <a:tcPr anchor="ctr"/>
                </a:tc>
                <a:tc>
                  <a:txBody>
                    <a:bodyPr/>
                    <a:lstStyle/>
                    <a:p>
                      <a:pPr marL="0" algn="ctr" defTabSz="914400" rtl="0" eaLnBrk="1" latinLnBrk="0" hangingPunct="1"/>
                      <a:r>
                        <a:rPr lang="en-GB" sz="1600" b="1" u="none" kern="1200" dirty="0">
                          <a:solidFill>
                            <a:schemeClr val="bg1"/>
                          </a:solidFill>
                          <a:latin typeface="Times New Roman" pitchFamily="18" charset="0"/>
                          <a:ea typeface="+mn-ea"/>
                          <a:cs typeface="Times New Roman" pitchFamily="18" charset="0"/>
                        </a:rPr>
                        <a:t>CC BY-NC 4.0</a:t>
                      </a:r>
                    </a:p>
                  </a:txBody>
                  <a:tcPr anchor="ctr"/>
                </a:tc>
                <a:tc>
                  <a:txBody>
                    <a:bodyPr/>
                    <a:lstStyle/>
                    <a:p>
                      <a:pPr marL="0" algn="ctr" defTabSz="914400" rtl="0" eaLnBrk="1" latinLnBrk="0" hangingPunct="1"/>
                      <a:r>
                        <a:rPr lang="en-US" sz="1600" b="1" u="none" kern="1200" dirty="0">
                          <a:solidFill>
                            <a:schemeClr val="bg1"/>
                          </a:solidFill>
                          <a:latin typeface="Times New Roman" pitchFamily="18" charset="0"/>
                          <a:ea typeface="+mn-ea"/>
                          <a:cs typeface="Times New Roman" pitchFamily="18" charset="0"/>
                        </a:rPr>
                        <a:t>CC BY-SA 4.0 </a:t>
                      </a:r>
                      <a:endParaRPr lang="en-GB" sz="1600" b="1" u="none" kern="1200" dirty="0">
                        <a:solidFill>
                          <a:schemeClr val="bg1"/>
                        </a:solidFill>
                        <a:latin typeface="Times New Roman" pitchFamily="18" charset="0"/>
                        <a:ea typeface="+mn-ea"/>
                        <a:cs typeface="Times New Roman" pitchFamily="18" charset="0"/>
                      </a:endParaRPr>
                    </a:p>
                  </a:txBody>
                  <a:tcPr anchor="ctr"/>
                </a:tc>
                <a:extLst>
                  <a:ext uri="{0D108BD9-81ED-4DB2-BD59-A6C34878D82A}">
                    <a16:rowId xmlns:a16="http://schemas.microsoft.com/office/drawing/2014/main" val="2517813897"/>
                  </a:ext>
                </a:extLst>
              </a:tr>
              <a:tr h="4608016">
                <a:tc>
                  <a:txBody>
                    <a:bodyPr/>
                    <a:lstStyle/>
                    <a:p>
                      <a:pPr algn="ctr"/>
                      <a:r>
                        <a:rPr lang="en-US" sz="1600" b="1" u="none" kern="1200" dirty="0">
                          <a:solidFill>
                            <a:schemeClr val="tx1"/>
                          </a:solidFill>
                          <a:latin typeface="Times New Roman" pitchFamily="18" charset="0"/>
                          <a:ea typeface="+mn-ea"/>
                          <a:cs typeface="Times New Roman" pitchFamily="18" charset="0"/>
                        </a:rPr>
                        <a:t>Considerations</a:t>
                      </a:r>
                      <a:endParaRPr lang="en-GB" sz="1600" b="1" u="none" kern="1200" dirty="0">
                        <a:solidFill>
                          <a:schemeClr val="tx1"/>
                        </a:solidFill>
                        <a:latin typeface="Times New Roman" pitchFamily="18" charset="0"/>
                        <a:ea typeface="+mn-ea"/>
                        <a:cs typeface="Times New Roman" pitchFamily="18" charset="0"/>
                      </a:endParaRPr>
                    </a:p>
                  </a:txBody>
                  <a:tcPr vert="vert270" anchor="ctr"/>
                </a:tc>
                <a:tc>
                  <a:txBody>
                    <a:bodyPr/>
                    <a:lstStyle/>
                    <a:p>
                      <a:pPr marL="285750" indent="-285750" algn="ctr">
                        <a:buFont typeface="Arial" panose="020B0604020202020204" pitchFamily="34" charset="0"/>
                        <a:buChar char="•"/>
                      </a:pPr>
                      <a:endParaRPr lang="en-GB" sz="1600" b="0" u="none" kern="1200" dirty="0">
                        <a:solidFill>
                          <a:schemeClr val="tx1"/>
                        </a:solidFill>
                        <a:latin typeface="Times New Roman" pitchFamily="18" charset="0"/>
                        <a:ea typeface="+mn-ea"/>
                        <a:cs typeface="Times New Roman" pitchFamily="18" charset="0"/>
                      </a:endParaRPr>
                    </a:p>
                    <a:p>
                      <a:pPr marL="285750" indent="-285750" algn="ctr">
                        <a:buFont typeface="Arial" panose="020B0604020202020204" pitchFamily="34" charset="0"/>
                        <a:buChar char="•"/>
                      </a:pPr>
                      <a:endParaRPr lang="en-GB" sz="1800" b="0" u="none" kern="1200" dirty="0">
                        <a:solidFill>
                          <a:schemeClr val="tx1"/>
                        </a:solidFill>
                        <a:latin typeface="Times New Roman" pitchFamily="18" charset="0"/>
                        <a:ea typeface="+mn-ea"/>
                        <a:cs typeface="Times New Roman" pitchFamily="18" charset="0"/>
                      </a:endParaRPr>
                    </a:p>
                    <a:p>
                      <a:pPr marL="285750" indent="-285750" algn="ctr">
                        <a:buFont typeface="Arial" panose="020B0604020202020204" pitchFamily="34" charset="0"/>
                        <a:buChar char="•"/>
                      </a:pPr>
                      <a:r>
                        <a:rPr lang="en-GB" sz="1800" b="0" u="none" kern="1200" dirty="0">
                          <a:solidFill>
                            <a:schemeClr val="tx1"/>
                          </a:solidFill>
                          <a:latin typeface="Times New Roman" pitchFamily="18" charset="0"/>
                          <a:ea typeface="+mn-ea"/>
                          <a:cs typeface="Times New Roman" pitchFamily="18" charset="0"/>
                        </a:rPr>
                        <a:t>not considered as “open/free culture” licenses, as the NC restriction affects free distribution and inhibits many uses</a:t>
                      </a:r>
                    </a:p>
                    <a:p>
                      <a:pPr marL="0" indent="0" algn="ctr">
                        <a:buFont typeface="Arial" panose="020B0604020202020204" pitchFamily="34" charset="0"/>
                        <a:buNone/>
                      </a:pPr>
                      <a:endParaRPr lang="en-GB" sz="1800" b="0" u="none" kern="1200" dirty="0">
                        <a:solidFill>
                          <a:schemeClr val="tx1"/>
                        </a:solidFill>
                        <a:latin typeface="Times New Roman" pitchFamily="18" charset="0"/>
                        <a:ea typeface="+mn-ea"/>
                        <a:cs typeface="Times New Roman" pitchFamily="18" charset="0"/>
                      </a:endParaRPr>
                    </a:p>
                    <a:p>
                      <a:pPr marL="285750" indent="-285750" algn="ctr">
                        <a:buFont typeface="Arial" panose="020B0604020202020204" pitchFamily="34" charset="0"/>
                        <a:buChar char="•"/>
                      </a:pPr>
                      <a:r>
                        <a:rPr lang="en-GB" sz="1800" dirty="0">
                          <a:solidFill>
                            <a:schemeClr val="tx1"/>
                          </a:solidFill>
                          <a:latin typeface="Times New Roman" pitchFamily="18" charset="0"/>
                          <a:cs typeface="Times New Roman" pitchFamily="18" charset="0"/>
                        </a:rPr>
                        <a:t>not possible to make a derivative work of an -NC work (as it can never be included in a BY-SA work)</a:t>
                      </a:r>
                    </a:p>
                  </a:txBody>
                  <a:tcPr marL="182880" marR="274320" anchor="ctr"/>
                </a:tc>
                <a:tc>
                  <a:txBody>
                    <a:bodyPr/>
                    <a:lstStyle/>
                    <a:p>
                      <a:pPr marL="285750" indent="-285750" algn="ctr">
                        <a:buFont typeface="Arial" panose="020B0604020202020204" pitchFamily="34" charset="0"/>
                        <a:buChar char="•"/>
                      </a:pPr>
                      <a:r>
                        <a:rPr lang="en-US" sz="1800" b="0" u="none" kern="1200" dirty="0">
                          <a:solidFill>
                            <a:schemeClr val="tx1"/>
                          </a:solidFill>
                          <a:latin typeface="Times New Roman" pitchFamily="18" charset="0"/>
                          <a:ea typeface="+mn-ea"/>
                          <a:cs typeface="Times New Roman" pitchFamily="18" charset="0"/>
                        </a:rPr>
                        <a:t>the Share-Alike license does not protect the Consortium from the commercial utilization of its work, by others</a:t>
                      </a:r>
                    </a:p>
                    <a:p>
                      <a:pPr marL="0" indent="0" algn="ctr">
                        <a:buFont typeface="Arial" panose="020B0604020202020204" pitchFamily="34" charset="0"/>
                        <a:buNone/>
                      </a:pPr>
                      <a:endParaRPr lang="en-US" sz="1800" b="0" u="none" kern="1200" dirty="0">
                        <a:solidFill>
                          <a:schemeClr val="tx1"/>
                        </a:solidFill>
                        <a:latin typeface="Times New Roman" pitchFamily="18" charset="0"/>
                        <a:ea typeface="+mn-ea"/>
                        <a:cs typeface="Times New Roman" pitchFamily="18" charset="0"/>
                      </a:endParaRPr>
                    </a:p>
                    <a:p>
                      <a:pPr marL="0" indent="0" algn="ctr">
                        <a:buFont typeface="Arial" panose="020B0604020202020204" pitchFamily="34" charset="0"/>
                        <a:buNone/>
                      </a:pPr>
                      <a:endParaRPr lang="en-US" sz="1800" b="0" u="none" kern="1200" dirty="0">
                        <a:solidFill>
                          <a:schemeClr val="tx1"/>
                        </a:solidFill>
                        <a:latin typeface="Times New Roman" pitchFamily="18" charset="0"/>
                        <a:ea typeface="+mn-ea"/>
                        <a:cs typeface="Times New Roman" pitchFamily="18" charset="0"/>
                      </a:endParaRPr>
                    </a:p>
                    <a:p>
                      <a:pPr marL="285750" indent="-285750" algn="ctr">
                        <a:buFont typeface="Arial" panose="020B0604020202020204" pitchFamily="34" charset="0"/>
                        <a:buChar char="•"/>
                      </a:pPr>
                      <a:r>
                        <a:rPr lang="en-US" sz="1800" b="0" u="none" kern="1200" dirty="0">
                          <a:solidFill>
                            <a:schemeClr val="tx1"/>
                          </a:solidFill>
                          <a:latin typeface="Times New Roman" pitchFamily="18" charset="0"/>
                          <a:ea typeface="+mn-ea"/>
                          <a:cs typeface="Times New Roman" pitchFamily="18" charset="0"/>
                        </a:rPr>
                        <a:t>since CC licenses are irrevocable, once uploaded in a CC BY-SA platform, the project’s outputs will not be taken down </a:t>
                      </a:r>
                      <a:r>
                        <a:rPr lang="en-US" sz="1800" b="0" u="none" kern="1200" dirty="0">
                          <a:solidFill>
                            <a:schemeClr val="tx1"/>
                          </a:solidFill>
                          <a:latin typeface="Times New Roman" pitchFamily="18" charset="0"/>
                          <a:ea typeface="+mn-ea"/>
                          <a:cs typeface="Times New Roman" pitchFamily="18" charset="0"/>
                          <a:sym typeface="Wingdings" panose="05000000000000000000" pitchFamily="2" charset="2"/>
                        </a:rPr>
                        <a:t> prohibiting any commercial use of the work by its creators, even after the period of Erasmus+ obligations (5 years after the payment of the final instalment)</a:t>
                      </a:r>
                      <a:endParaRPr lang="en-GB" sz="1800" b="0" u="none" kern="1200" dirty="0">
                        <a:solidFill>
                          <a:schemeClr val="tx1"/>
                        </a:solidFill>
                        <a:latin typeface="Times New Roman" pitchFamily="18" charset="0"/>
                        <a:ea typeface="+mn-ea"/>
                        <a:cs typeface="Times New Roman" pitchFamily="18" charset="0"/>
                      </a:endParaRPr>
                    </a:p>
                  </a:txBody>
                  <a:tcPr marL="182880" marR="274320" anchor="ctr"/>
                </a:tc>
                <a:extLst>
                  <a:ext uri="{0D108BD9-81ED-4DB2-BD59-A6C34878D82A}">
                    <a16:rowId xmlns:a16="http://schemas.microsoft.com/office/drawing/2014/main" val="1380929212"/>
                  </a:ext>
                </a:extLst>
              </a:tr>
            </a:tbl>
          </a:graphicData>
        </a:graphic>
      </p:graphicFrame>
    </p:spTree>
    <p:extLst>
      <p:ext uri="{BB962C8B-B14F-4D97-AF65-F5344CB8AC3E}">
        <p14:creationId xmlns:p14="http://schemas.microsoft.com/office/powerpoint/2010/main" val="3155224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714348" y="1196752"/>
            <a:ext cx="7715304" cy="4896544"/>
          </a:xfrm>
          <a:noFill/>
        </p:spPr>
        <p:txBody>
          <a:bodyPr>
            <a:normAutofit/>
          </a:bodyPr>
          <a:lstStyle/>
          <a:p>
            <a:r>
              <a:rPr lang="en-US" sz="2000" b="1" u="sng" dirty="0">
                <a:solidFill>
                  <a:schemeClr val="tx1"/>
                </a:solidFill>
                <a:latin typeface="Times New Roman" pitchFamily="18" charset="0"/>
                <a:cs typeface="Times New Roman" pitchFamily="18" charset="0"/>
              </a:rPr>
              <a:t>OER licensing – What we have to do?</a:t>
            </a:r>
          </a:p>
          <a:p>
            <a:pPr algn="just"/>
            <a:endParaRPr lang="en-US" sz="1500" dirty="0">
              <a:solidFill>
                <a:schemeClr val="tx1"/>
              </a:solidFill>
              <a:latin typeface="Times New Roman" pitchFamily="18" charset="0"/>
              <a:cs typeface="Times New Roman" pitchFamily="18" charset="0"/>
            </a:endParaRPr>
          </a:p>
          <a:p>
            <a:pPr algn="l"/>
            <a:r>
              <a:rPr lang="el-GR" sz="1800" b="1" dirty="0">
                <a:solidFill>
                  <a:schemeClr val="tx1"/>
                </a:solidFill>
                <a:latin typeface="Times New Roman" pitchFamily="18" charset="0"/>
                <a:cs typeface="Times New Roman" pitchFamily="18" charset="0"/>
              </a:rPr>
              <a:t>Α. </a:t>
            </a:r>
            <a:r>
              <a:rPr lang="en-US" sz="1800" b="1" dirty="0">
                <a:solidFill>
                  <a:schemeClr val="tx1"/>
                </a:solidFill>
                <a:latin typeface="Times New Roman" pitchFamily="18" charset="0"/>
                <a:cs typeface="Times New Roman" pitchFamily="18" charset="0"/>
              </a:rPr>
              <a:t>Copy the text below</a:t>
            </a:r>
            <a:r>
              <a:rPr lang="el-GR" sz="1800" b="1" dirty="0">
                <a:solidFill>
                  <a:schemeClr val="tx1"/>
                </a:solidFill>
                <a:latin typeface="Times New Roman" pitchFamily="18" charset="0"/>
                <a:cs typeface="Times New Roman" pitchFamily="18" charset="0"/>
              </a:rPr>
              <a:t> </a:t>
            </a:r>
          </a:p>
          <a:p>
            <a:pPr algn="l"/>
            <a:br>
              <a:rPr lang="en-US" sz="1500" dirty="0">
                <a:solidFill>
                  <a:schemeClr val="tx1"/>
                </a:solidFill>
                <a:latin typeface="Times New Roman" pitchFamily="18" charset="0"/>
                <a:cs typeface="Times New Roman" pitchFamily="18" charset="0"/>
              </a:rPr>
            </a:br>
            <a:r>
              <a:rPr lang="en-US" sz="1500" dirty="0">
                <a:solidFill>
                  <a:schemeClr val="tx1"/>
                </a:solidFill>
                <a:latin typeface="Times New Roman" pitchFamily="18" charset="0"/>
                <a:cs typeface="Times New Roman" pitchFamily="18" charset="0"/>
              </a:rPr>
              <a:t>&lt;a </a:t>
            </a:r>
            <a:r>
              <a:rPr lang="en-US" sz="1500" dirty="0" err="1">
                <a:solidFill>
                  <a:schemeClr val="tx1"/>
                </a:solidFill>
                <a:latin typeface="Times New Roman" pitchFamily="18" charset="0"/>
                <a:cs typeface="Times New Roman" pitchFamily="18" charset="0"/>
              </a:rPr>
              <a:t>rel</a:t>
            </a:r>
            <a:r>
              <a:rPr lang="en-US" sz="1500" dirty="0">
                <a:solidFill>
                  <a:schemeClr val="tx1"/>
                </a:solidFill>
                <a:latin typeface="Times New Roman" pitchFamily="18" charset="0"/>
                <a:cs typeface="Times New Roman" pitchFamily="18" charset="0"/>
              </a:rPr>
              <a:t>="license" </a:t>
            </a:r>
            <a:r>
              <a:rPr lang="en-US" sz="1500" dirty="0" err="1">
                <a:solidFill>
                  <a:schemeClr val="tx1"/>
                </a:solidFill>
                <a:latin typeface="Times New Roman" pitchFamily="18" charset="0"/>
                <a:cs typeface="Times New Roman" pitchFamily="18" charset="0"/>
              </a:rPr>
              <a:t>href</a:t>
            </a:r>
            <a:r>
              <a:rPr lang="en-US" sz="1500" dirty="0">
                <a:solidFill>
                  <a:schemeClr val="tx1"/>
                </a:solidFill>
                <a:latin typeface="Times New Roman" pitchFamily="18" charset="0"/>
                <a:cs typeface="Times New Roman" pitchFamily="18" charset="0"/>
              </a:rPr>
              <a:t>="http://creativecommons.org/licenses/by-nc/4.0/"&gt;&lt;img alt="Creative Commons License" style="border-width:0" </a:t>
            </a:r>
            <a:r>
              <a:rPr lang="en-US" sz="1500" dirty="0" err="1">
                <a:solidFill>
                  <a:schemeClr val="tx1"/>
                </a:solidFill>
                <a:latin typeface="Times New Roman" pitchFamily="18" charset="0"/>
                <a:cs typeface="Times New Roman" pitchFamily="18" charset="0"/>
              </a:rPr>
              <a:t>src</a:t>
            </a:r>
            <a:r>
              <a:rPr lang="en-US" sz="1500" dirty="0">
                <a:solidFill>
                  <a:schemeClr val="tx1"/>
                </a:solidFill>
                <a:latin typeface="Times New Roman" pitchFamily="18" charset="0"/>
                <a:cs typeface="Times New Roman" pitchFamily="18" charset="0"/>
              </a:rPr>
              <a:t>="https://i.creativecommons.org/l/by-nc/4.0/88x31.png" /&gt;&lt;/a&gt;&lt;</a:t>
            </a:r>
            <a:r>
              <a:rPr lang="en-US" sz="1500" dirty="0" err="1">
                <a:solidFill>
                  <a:schemeClr val="tx1"/>
                </a:solidFill>
                <a:latin typeface="Times New Roman" pitchFamily="18" charset="0"/>
                <a:cs typeface="Times New Roman" pitchFamily="18" charset="0"/>
              </a:rPr>
              <a:t>br</a:t>
            </a:r>
            <a:r>
              <a:rPr lang="en-US" sz="1500" dirty="0">
                <a:solidFill>
                  <a:schemeClr val="tx1"/>
                </a:solidFill>
                <a:latin typeface="Times New Roman" pitchFamily="18" charset="0"/>
                <a:cs typeface="Times New Roman" pitchFamily="18" charset="0"/>
              </a:rPr>
              <a:t> /&gt;This work is licensed under a &lt;a </a:t>
            </a:r>
            <a:r>
              <a:rPr lang="en-US" sz="1500" dirty="0" err="1">
                <a:solidFill>
                  <a:schemeClr val="tx1"/>
                </a:solidFill>
                <a:latin typeface="Times New Roman" pitchFamily="18" charset="0"/>
                <a:cs typeface="Times New Roman" pitchFamily="18" charset="0"/>
              </a:rPr>
              <a:t>rel</a:t>
            </a:r>
            <a:r>
              <a:rPr lang="en-US" sz="1500" dirty="0">
                <a:solidFill>
                  <a:schemeClr val="tx1"/>
                </a:solidFill>
                <a:latin typeface="Times New Roman" pitchFamily="18" charset="0"/>
                <a:cs typeface="Times New Roman" pitchFamily="18" charset="0"/>
              </a:rPr>
              <a:t>="license" </a:t>
            </a:r>
            <a:r>
              <a:rPr lang="en-US" sz="1500" dirty="0" err="1">
                <a:solidFill>
                  <a:schemeClr val="tx1"/>
                </a:solidFill>
                <a:latin typeface="Times New Roman" pitchFamily="18" charset="0"/>
                <a:cs typeface="Times New Roman" pitchFamily="18" charset="0"/>
              </a:rPr>
              <a:t>href</a:t>
            </a:r>
            <a:r>
              <a:rPr lang="en-US" sz="1500" dirty="0">
                <a:solidFill>
                  <a:schemeClr val="tx1"/>
                </a:solidFill>
                <a:latin typeface="Times New Roman" pitchFamily="18" charset="0"/>
                <a:cs typeface="Times New Roman" pitchFamily="18" charset="0"/>
              </a:rPr>
              <a:t>="http://creativecommons.org/licenses/by-nc/4.0/"&gt;Creative Commons Attribution-</a:t>
            </a:r>
            <a:r>
              <a:rPr lang="en-US" sz="1500" dirty="0" err="1">
                <a:solidFill>
                  <a:schemeClr val="tx1"/>
                </a:solidFill>
                <a:latin typeface="Times New Roman" pitchFamily="18" charset="0"/>
                <a:cs typeface="Times New Roman" pitchFamily="18" charset="0"/>
              </a:rPr>
              <a:t>NonCommercial</a:t>
            </a:r>
            <a:r>
              <a:rPr lang="en-US" sz="1500" dirty="0">
                <a:solidFill>
                  <a:schemeClr val="tx1"/>
                </a:solidFill>
                <a:latin typeface="Times New Roman" pitchFamily="18" charset="0"/>
                <a:cs typeface="Times New Roman" pitchFamily="18" charset="0"/>
              </a:rPr>
              <a:t> 4.0 International License&lt;/a&gt;.</a:t>
            </a:r>
          </a:p>
          <a:p>
            <a:pPr algn="just"/>
            <a:endParaRPr lang="el-GR" sz="1500" dirty="0">
              <a:solidFill>
                <a:schemeClr val="tx1"/>
              </a:solidFill>
              <a:latin typeface="Times New Roman" pitchFamily="18" charset="0"/>
              <a:cs typeface="Times New Roman" pitchFamily="18" charset="0"/>
            </a:endParaRPr>
          </a:p>
          <a:p>
            <a:pPr algn="just"/>
            <a:r>
              <a:rPr lang="en-US" sz="1800" b="1" dirty="0">
                <a:solidFill>
                  <a:schemeClr val="tx1"/>
                </a:solidFill>
                <a:latin typeface="Times New Roman" pitchFamily="18" charset="0"/>
                <a:cs typeface="Times New Roman" pitchFamily="18" charset="0"/>
              </a:rPr>
              <a:t>B. then paste it into your web documents / outputs to let your visitors know what license applies to your works</a:t>
            </a:r>
          </a:p>
          <a:p>
            <a:pPr algn="just"/>
            <a:endParaRPr lang="en-US" sz="1500" dirty="0">
              <a:solidFill>
                <a:schemeClr val="tx1"/>
              </a:solidFill>
              <a:latin typeface="Times New Roman" pitchFamily="18" charset="0"/>
              <a:cs typeface="Times New Roman" pitchFamily="18" charset="0"/>
            </a:endParaRPr>
          </a:p>
          <a:p>
            <a:pPr algn="just"/>
            <a:r>
              <a:rPr lang="en-US" sz="1500" dirty="0">
                <a:solidFill>
                  <a:schemeClr val="tx1"/>
                </a:solidFill>
                <a:latin typeface="Times New Roman" pitchFamily="18" charset="0"/>
                <a:cs typeface="Times New Roman" pitchFamily="18" charset="0"/>
              </a:rPr>
              <a:t>The link of the CC BY-NC 4.0 license is: </a:t>
            </a:r>
            <a:r>
              <a:rPr lang="en-US" sz="1500" dirty="0">
                <a:solidFill>
                  <a:schemeClr val="tx1"/>
                </a:solidFill>
                <a:latin typeface="Times New Roman" pitchFamily="18" charset="0"/>
                <a:cs typeface="Times New Roman" pitchFamily="18" charset="0"/>
                <a:hlinkClick r:id="rId3"/>
              </a:rPr>
              <a:t>https://creativecommons.org/licenses/by-nc/4.0/deed.en</a:t>
            </a:r>
            <a:endParaRPr lang="en-US" sz="1500" dirty="0">
              <a:solidFill>
                <a:schemeClr val="tx1"/>
              </a:solidFill>
              <a:latin typeface="Times New Roman" pitchFamily="18" charset="0"/>
              <a:cs typeface="Times New Roman" pitchFamily="18" charset="0"/>
            </a:endParaRPr>
          </a:p>
          <a:p>
            <a:pPr algn="just"/>
            <a:r>
              <a:rPr lang="en-US" sz="1500" dirty="0">
                <a:solidFill>
                  <a:schemeClr val="tx1"/>
                </a:solidFill>
                <a:latin typeface="Times New Roman" pitchFamily="18" charset="0"/>
                <a:cs typeface="Times New Roman" pitchFamily="18" charset="0"/>
              </a:rPr>
              <a:t>The link of the CC BY-SA 4.0 license is: </a:t>
            </a:r>
            <a:r>
              <a:rPr lang="en-US" sz="1500" dirty="0">
                <a:solidFill>
                  <a:schemeClr val="tx1"/>
                </a:solidFill>
                <a:latin typeface="Times New Roman" pitchFamily="18" charset="0"/>
                <a:cs typeface="Times New Roman" pitchFamily="18" charset="0"/>
                <a:hlinkClick r:id="rId4"/>
              </a:rPr>
              <a:t>https://creativecommons.org/licenses/by-sa/4.0/</a:t>
            </a:r>
            <a:endParaRPr lang="en-US" sz="1500" dirty="0">
              <a:solidFill>
                <a:schemeClr val="tx1"/>
              </a:solidFill>
              <a:latin typeface="Times New Roman" pitchFamily="18" charset="0"/>
              <a:cs typeface="Times New Roman" pitchFamily="18" charset="0"/>
            </a:endParaRPr>
          </a:p>
        </p:txBody>
      </p:sp>
      <p:pic>
        <p:nvPicPr>
          <p:cNvPr id="7" name="6 - Εικόνα" descr="ERMIS logo (circular).png"/>
          <p:cNvPicPr>
            <a:picLocks noChangeAspect="1"/>
          </p:cNvPicPr>
          <p:nvPr/>
        </p:nvPicPr>
        <p:blipFill>
          <a:blip r:embed="rId5"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6"/>
          <a:stretch>
            <a:fillRect/>
          </a:stretch>
        </p:blipFill>
        <p:spPr>
          <a:xfrm>
            <a:off x="0" y="5718344"/>
            <a:ext cx="2428892" cy="1139656"/>
          </a:xfrm>
          <a:prstGeom prst="rect">
            <a:avLst/>
          </a:prstGeom>
        </p:spPr>
      </p:pic>
      <p:pic>
        <p:nvPicPr>
          <p:cNvPr id="9" name="8 - Εικόνα" descr="EU logo 1.jpg"/>
          <p:cNvPicPr>
            <a:picLocks noChangeAspect="1"/>
          </p:cNvPicPr>
          <p:nvPr/>
        </p:nvPicPr>
        <p:blipFill>
          <a:blip r:embed="rId7"/>
          <a:stretch>
            <a:fillRect/>
          </a:stretch>
        </p:blipFill>
        <p:spPr>
          <a:xfrm>
            <a:off x="3923345" y="5708076"/>
            <a:ext cx="5220655" cy="1149924"/>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 Εικόνα" descr="ERMIS logo (circular).png"/>
          <p:cNvPicPr>
            <a:picLocks noChangeAspect="1"/>
          </p:cNvPicPr>
          <p:nvPr/>
        </p:nvPicPr>
        <p:blipFill>
          <a:blip r:embed="rId3"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4"/>
          <a:stretch>
            <a:fillRect/>
          </a:stretch>
        </p:blipFill>
        <p:spPr>
          <a:xfrm>
            <a:off x="0" y="5718344"/>
            <a:ext cx="2428892" cy="1139656"/>
          </a:xfrm>
          <a:prstGeom prst="rect">
            <a:avLst/>
          </a:prstGeom>
        </p:spPr>
      </p:pic>
      <p:pic>
        <p:nvPicPr>
          <p:cNvPr id="9" name="8 - Εικόνα" descr="EU logo 1.jpg"/>
          <p:cNvPicPr>
            <a:picLocks noChangeAspect="1"/>
          </p:cNvPicPr>
          <p:nvPr/>
        </p:nvPicPr>
        <p:blipFill>
          <a:blip r:embed="rId5"/>
          <a:stretch>
            <a:fillRect/>
          </a:stretch>
        </p:blipFill>
        <p:spPr>
          <a:xfrm>
            <a:off x="3923345" y="5708076"/>
            <a:ext cx="5220655" cy="1149924"/>
          </a:xfrm>
          <a:prstGeom prst="rect">
            <a:avLst/>
          </a:prstGeom>
        </p:spPr>
      </p:pic>
      <p:sp>
        <p:nvSpPr>
          <p:cNvPr id="15" name="1 - Τίτλος">
            <a:extLst>
              <a:ext uri="{FF2B5EF4-FFF2-40B4-BE49-F238E27FC236}">
                <a16:creationId xmlns:a16="http://schemas.microsoft.com/office/drawing/2014/main" id="{D150B99C-9A0A-47E0-8A2D-43E3F6406B15}"/>
              </a:ext>
            </a:extLst>
          </p:cNvPr>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11" name="TextBox 10">
            <a:extLst>
              <a:ext uri="{FF2B5EF4-FFF2-40B4-BE49-F238E27FC236}">
                <a16:creationId xmlns:a16="http://schemas.microsoft.com/office/drawing/2014/main" id="{54F08FC9-DC13-4A55-93EE-622A261008A7}"/>
              </a:ext>
            </a:extLst>
          </p:cNvPr>
          <p:cNvSpPr txBox="1"/>
          <p:nvPr/>
        </p:nvSpPr>
        <p:spPr>
          <a:xfrm>
            <a:off x="1691680" y="1278138"/>
            <a:ext cx="6067316" cy="2893100"/>
          </a:xfrm>
          <a:prstGeom prst="rect">
            <a:avLst/>
          </a:prstGeom>
          <a:noFill/>
        </p:spPr>
        <p:txBody>
          <a:bodyPr wrap="square">
            <a:spAutoFit/>
          </a:bodyPr>
          <a:lstStyle/>
          <a:p>
            <a:pPr algn="ctr">
              <a:spcBef>
                <a:spcPts val="600"/>
              </a:spcBef>
              <a:spcAft>
                <a:spcPts val="600"/>
              </a:spcAft>
            </a:pPr>
            <a:r>
              <a:rPr lang="en-US" sz="4800" dirty="0">
                <a:solidFill>
                  <a:schemeClr val="tx1">
                    <a:lumMod val="75000"/>
                    <a:lumOff val="25000"/>
                  </a:schemeClr>
                </a:solidFill>
                <a:latin typeface="Berlin Sans FB Demi" panose="020E0802020502020306" pitchFamily="34" charset="0"/>
                <a:cs typeface="Segoe UI" panose="020B0502040204020203" pitchFamily="34" charset="0"/>
              </a:rPr>
              <a:t>Thank you for your attention!</a:t>
            </a:r>
          </a:p>
          <a:p>
            <a:pPr algn="ctr">
              <a:spcBef>
                <a:spcPts val="600"/>
              </a:spcBef>
              <a:spcAft>
                <a:spcPts val="600"/>
              </a:spcAft>
            </a:pPr>
            <a:r>
              <a:rPr lang="en-US" sz="4800" dirty="0">
                <a:solidFill>
                  <a:schemeClr val="tx1">
                    <a:lumMod val="75000"/>
                    <a:lumOff val="25000"/>
                  </a:schemeClr>
                </a:solidFill>
                <a:latin typeface="Berlin Sans FB Demi" panose="020E0802020502020306" pitchFamily="34" charset="0"/>
                <a:cs typeface="Segoe UI" panose="020B0502040204020203" pitchFamily="34" charset="0"/>
              </a:rPr>
              <a:t>Any Questions??</a:t>
            </a:r>
          </a:p>
          <a:p>
            <a:pPr marL="285750" indent="-285750" algn="ctr">
              <a:spcBef>
                <a:spcPts val="600"/>
              </a:spcBef>
              <a:spcAft>
                <a:spcPts val="600"/>
              </a:spcAft>
              <a:buFont typeface="Arial" panose="020B0604020202020204" pitchFamily="34" charset="0"/>
              <a:buChar char="•"/>
            </a:pPr>
            <a:endParaRPr lang="en-GB" dirty="0">
              <a:solidFill>
                <a:schemeClr val="tx1">
                  <a:lumMod val="75000"/>
                  <a:lumOff val="25000"/>
                </a:schemeClr>
              </a:solidFill>
              <a:latin typeface="Segoe UI" panose="020B0502040204020203" pitchFamily="34" charset="0"/>
              <a:cs typeface="Segoe UI" panose="020B0502040204020203" pitchFamily="34" charset="0"/>
            </a:endParaRPr>
          </a:p>
        </p:txBody>
      </p:sp>
      <p:pic>
        <p:nvPicPr>
          <p:cNvPr id="12" name="Picture 11" descr="Text&#10;&#10;Description automatically generated">
            <a:extLst>
              <a:ext uri="{FF2B5EF4-FFF2-40B4-BE49-F238E27FC236}">
                <a16:creationId xmlns:a16="http://schemas.microsoft.com/office/drawing/2014/main" id="{CF652D4A-861A-48F9-A3A6-C8B1EE0279F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28892" y="3861048"/>
            <a:ext cx="4481835" cy="1176172"/>
          </a:xfrm>
          <a:prstGeom prst="rect">
            <a:avLst/>
          </a:prstGeom>
        </p:spPr>
      </p:pic>
      <p:sp>
        <p:nvSpPr>
          <p:cNvPr id="16" name="TextBox 15">
            <a:extLst>
              <a:ext uri="{FF2B5EF4-FFF2-40B4-BE49-F238E27FC236}">
                <a16:creationId xmlns:a16="http://schemas.microsoft.com/office/drawing/2014/main" id="{85ACD210-AC91-463A-ACA2-3B744057B45E}"/>
              </a:ext>
            </a:extLst>
          </p:cNvPr>
          <p:cNvSpPr txBox="1"/>
          <p:nvPr/>
        </p:nvSpPr>
        <p:spPr>
          <a:xfrm>
            <a:off x="1951706" y="5219266"/>
            <a:ext cx="5436206" cy="369332"/>
          </a:xfrm>
          <a:prstGeom prst="rect">
            <a:avLst/>
          </a:prstGeom>
          <a:noFill/>
        </p:spPr>
        <p:txBody>
          <a:bodyPr wrap="square" rtlCol="0">
            <a:spAutoFit/>
          </a:bodyPr>
          <a:lstStyle/>
          <a:p>
            <a:r>
              <a:rPr lang="en-US" i="1" dirty="0"/>
              <a:t>George </a:t>
            </a:r>
            <a:r>
              <a:rPr lang="en-US" i="1" dirty="0" err="1"/>
              <a:t>Fligkos</a:t>
            </a:r>
            <a:r>
              <a:rPr lang="en-US" i="1" dirty="0"/>
              <a:t> , EKO, </a:t>
            </a:r>
            <a:r>
              <a:rPr lang="en-US" i="1" dirty="0" err="1"/>
              <a:t>ERMIScom</a:t>
            </a:r>
            <a:r>
              <a:rPr lang="en-US" i="1" dirty="0"/>
              <a:t> Dissemination Manager</a:t>
            </a:r>
            <a:endParaRPr lang="en-GB" i="1" dirty="0"/>
          </a:p>
        </p:txBody>
      </p:sp>
    </p:spTree>
    <p:extLst>
      <p:ext uri="{BB962C8B-B14F-4D97-AF65-F5344CB8AC3E}">
        <p14:creationId xmlns:p14="http://schemas.microsoft.com/office/powerpoint/2010/main" val="2414647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 Εικόνα" descr="ERMIS logo (circular).png"/>
          <p:cNvPicPr>
            <a:picLocks noChangeAspect="1"/>
          </p:cNvPicPr>
          <p:nvPr/>
        </p:nvPicPr>
        <p:blipFill>
          <a:blip r:embed="rId3"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4"/>
          <a:stretch>
            <a:fillRect/>
          </a:stretch>
        </p:blipFill>
        <p:spPr>
          <a:xfrm>
            <a:off x="0" y="5718344"/>
            <a:ext cx="2428892" cy="1139656"/>
          </a:xfrm>
          <a:prstGeom prst="rect">
            <a:avLst/>
          </a:prstGeom>
        </p:spPr>
      </p:pic>
      <p:pic>
        <p:nvPicPr>
          <p:cNvPr id="9" name="8 - Εικόνα" descr="EU logo 1.jpg"/>
          <p:cNvPicPr>
            <a:picLocks noChangeAspect="1"/>
          </p:cNvPicPr>
          <p:nvPr/>
        </p:nvPicPr>
        <p:blipFill>
          <a:blip r:embed="rId5"/>
          <a:stretch>
            <a:fillRect/>
          </a:stretch>
        </p:blipFill>
        <p:spPr>
          <a:xfrm>
            <a:off x="3923345" y="5708076"/>
            <a:ext cx="5220655" cy="1149924"/>
          </a:xfrm>
          <a:prstGeom prst="rect">
            <a:avLst/>
          </a:prstGeom>
        </p:spPr>
      </p:pic>
      <p:sp>
        <p:nvSpPr>
          <p:cNvPr id="5" name="Subtitle 4">
            <a:extLst>
              <a:ext uri="{FF2B5EF4-FFF2-40B4-BE49-F238E27FC236}">
                <a16:creationId xmlns:a16="http://schemas.microsoft.com/office/drawing/2014/main" id="{EFEA23B0-AED3-494F-BAAB-C45C5EF03F7E}"/>
              </a:ext>
            </a:extLst>
          </p:cNvPr>
          <p:cNvSpPr>
            <a:spLocks noGrp="1"/>
          </p:cNvSpPr>
          <p:nvPr>
            <p:ph type="subTitle" idx="1"/>
          </p:nvPr>
        </p:nvSpPr>
        <p:spPr>
          <a:xfrm>
            <a:off x="1371600" y="1557292"/>
            <a:ext cx="6400800" cy="1752600"/>
          </a:xfrm>
        </p:spPr>
        <p:txBody>
          <a:bodyPr>
            <a:normAutofit/>
          </a:bodyPr>
          <a:lstStyle/>
          <a:p>
            <a:r>
              <a:rPr lang="en-GB" sz="5400" b="1" dirty="0" err="1">
                <a:solidFill>
                  <a:schemeClr val="tx1">
                    <a:lumMod val="85000"/>
                    <a:lumOff val="15000"/>
                  </a:schemeClr>
                </a:solidFill>
              </a:rPr>
              <a:t>ERMIScom</a:t>
            </a:r>
            <a:r>
              <a:rPr lang="en-GB" sz="5400" b="1" dirty="0">
                <a:solidFill>
                  <a:schemeClr val="tx1">
                    <a:lumMod val="85000"/>
                    <a:lumOff val="15000"/>
                  </a:schemeClr>
                </a:solidFill>
              </a:rPr>
              <a:t> Logo &amp; Visual Identity Guide</a:t>
            </a:r>
          </a:p>
        </p:txBody>
      </p:sp>
      <p:sp>
        <p:nvSpPr>
          <p:cNvPr id="13" name="TextBox 12">
            <a:extLst>
              <a:ext uri="{FF2B5EF4-FFF2-40B4-BE49-F238E27FC236}">
                <a16:creationId xmlns:a16="http://schemas.microsoft.com/office/drawing/2014/main" id="{EA303AE8-C478-45FB-A9A4-24C5E6C87DD9}"/>
              </a:ext>
            </a:extLst>
          </p:cNvPr>
          <p:cNvSpPr txBox="1"/>
          <p:nvPr/>
        </p:nvSpPr>
        <p:spPr>
          <a:xfrm>
            <a:off x="2915816" y="4424408"/>
            <a:ext cx="3158567" cy="1569660"/>
          </a:xfrm>
          <a:prstGeom prst="rect">
            <a:avLst/>
          </a:prstGeom>
          <a:noFill/>
        </p:spPr>
        <p:txBody>
          <a:bodyPr wrap="square" rtlCol="0">
            <a:spAutoFit/>
          </a:bodyPr>
          <a:lstStyle/>
          <a:p>
            <a:pPr algn="ctr"/>
            <a:r>
              <a:rPr lang="en-US" sz="1600" b="1" dirty="0">
                <a:solidFill>
                  <a:schemeClr val="tx1">
                    <a:lumMod val="75000"/>
                    <a:lumOff val="25000"/>
                  </a:schemeClr>
                </a:solidFill>
                <a:latin typeface="Segoe UI" panose="020B0502040204020203" pitchFamily="34" charset="0"/>
                <a:cs typeface="Segoe UI" panose="020B0502040204020203" pitchFamily="34" charset="0"/>
              </a:rPr>
              <a:t>Kick-Off Meeting, Day 2</a:t>
            </a:r>
          </a:p>
          <a:p>
            <a:pPr algn="ctr"/>
            <a:r>
              <a:rPr lang="en-US" sz="1600" dirty="0">
                <a:solidFill>
                  <a:schemeClr val="tx1">
                    <a:lumMod val="75000"/>
                    <a:lumOff val="25000"/>
                  </a:schemeClr>
                </a:solidFill>
                <a:latin typeface="Segoe UI" panose="020B0502040204020203" pitchFamily="34" charset="0"/>
                <a:cs typeface="Segoe UI" panose="020B0502040204020203" pitchFamily="34" charset="0"/>
              </a:rPr>
              <a:t>1</a:t>
            </a:r>
            <a:r>
              <a:rPr lang="en-US" sz="1600" baseline="30000" dirty="0">
                <a:solidFill>
                  <a:schemeClr val="tx1">
                    <a:lumMod val="75000"/>
                    <a:lumOff val="25000"/>
                  </a:schemeClr>
                </a:solidFill>
                <a:latin typeface="Segoe UI" panose="020B0502040204020203" pitchFamily="34" charset="0"/>
                <a:cs typeface="Segoe UI" panose="020B0502040204020203" pitchFamily="34" charset="0"/>
              </a:rPr>
              <a:t>st</a:t>
            </a:r>
            <a:r>
              <a:rPr lang="en-US" sz="1600" dirty="0">
                <a:solidFill>
                  <a:schemeClr val="tx1">
                    <a:lumMod val="75000"/>
                    <a:lumOff val="25000"/>
                  </a:schemeClr>
                </a:solidFill>
                <a:latin typeface="Segoe UI" panose="020B0502040204020203" pitchFamily="34" charset="0"/>
                <a:cs typeface="Segoe UI" panose="020B0502040204020203" pitchFamily="34" charset="0"/>
              </a:rPr>
              <a:t> December, 2020</a:t>
            </a:r>
          </a:p>
          <a:p>
            <a:pPr algn="ctr"/>
            <a:endParaRPr lang="en-US" sz="1600" b="1" dirty="0">
              <a:solidFill>
                <a:schemeClr val="tx1">
                  <a:lumMod val="75000"/>
                  <a:lumOff val="25000"/>
                </a:schemeClr>
              </a:solidFill>
              <a:latin typeface="Segoe UI" panose="020B0502040204020203" pitchFamily="34" charset="0"/>
              <a:cs typeface="Segoe UI" panose="020B0502040204020203" pitchFamily="34" charset="0"/>
            </a:endParaRPr>
          </a:p>
          <a:p>
            <a:pPr algn="ctr"/>
            <a:r>
              <a:rPr lang="en-US" sz="1600" b="1" dirty="0">
                <a:solidFill>
                  <a:schemeClr val="tx1">
                    <a:lumMod val="75000"/>
                    <a:lumOff val="25000"/>
                  </a:schemeClr>
                </a:solidFill>
                <a:latin typeface="Segoe UI" panose="020B0502040204020203" pitchFamily="34" charset="0"/>
                <a:cs typeface="Segoe UI" panose="020B0502040204020203" pitchFamily="34" charset="0"/>
              </a:rPr>
              <a:t>Host: </a:t>
            </a:r>
          </a:p>
          <a:p>
            <a:pPr algn="ctr"/>
            <a:r>
              <a:rPr lang="en-US" sz="1600" b="1" dirty="0">
                <a:solidFill>
                  <a:schemeClr val="tx1">
                    <a:lumMod val="75000"/>
                    <a:lumOff val="25000"/>
                  </a:schemeClr>
                </a:solidFill>
                <a:latin typeface="Segoe UI" panose="020B0502040204020203" pitchFamily="34" charset="0"/>
                <a:cs typeface="Segoe UI" panose="020B0502040204020203" pitchFamily="34" charset="0"/>
              </a:rPr>
              <a:t>Entrepreneurship and </a:t>
            </a:r>
          </a:p>
          <a:p>
            <a:pPr algn="ctr"/>
            <a:r>
              <a:rPr lang="en-US" sz="1600" b="1" dirty="0">
                <a:solidFill>
                  <a:schemeClr val="tx1">
                    <a:lumMod val="75000"/>
                    <a:lumOff val="25000"/>
                  </a:schemeClr>
                </a:solidFill>
                <a:latin typeface="Segoe UI" panose="020B0502040204020203" pitchFamily="34" charset="0"/>
                <a:cs typeface="Segoe UI" panose="020B0502040204020203" pitchFamily="34" charset="0"/>
              </a:rPr>
              <a:t>Social Economy Group</a:t>
            </a:r>
            <a:endParaRPr lang="en-GB" sz="1600" b="1" dirty="0">
              <a:solidFill>
                <a:schemeClr val="tx1">
                  <a:lumMod val="75000"/>
                  <a:lumOff val="25000"/>
                </a:schemeClr>
              </a:solidFill>
              <a:latin typeface="Segoe UI" panose="020B0502040204020203" pitchFamily="34" charset="0"/>
              <a:cs typeface="Segoe UI" panose="020B0502040204020203" pitchFamily="34" charset="0"/>
            </a:endParaRPr>
          </a:p>
        </p:txBody>
      </p:sp>
      <p:pic>
        <p:nvPicPr>
          <p:cNvPr id="14" name="Picture 13" descr="Text&#10;&#10;Description automatically generated">
            <a:extLst>
              <a:ext uri="{FF2B5EF4-FFF2-40B4-BE49-F238E27FC236}">
                <a16:creationId xmlns:a16="http://schemas.microsoft.com/office/drawing/2014/main" id="{BDC83614-A8A6-4B81-ACF3-3321DF2F78E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48087" y="3456638"/>
            <a:ext cx="3026296" cy="794194"/>
          </a:xfrm>
          <a:prstGeom prst="rect">
            <a:avLst/>
          </a:prstGeom>
        </p:spPr>
      </p:pic>
      <p:sp>
        <p:nvSpPr>
          <p:cNvPr id="15" name="1 - Τίτλος">
            <a:extLst>
              <a:ext uri="{FF2B5EF4-FFF2-40B4-BE49-F238E27FC236}">
                <a16:creationId xmlns:a16="http://schemas.microsoft.com/office/drawing/2014/main" id="{D150B99C-9A0A-47E0-8A2D-43E3F6406B15}"/>
              </a:ext>
            </a:extLst>
          </p:cNvPr>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9599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7456" y="0"/>
            <a:ext cx="6516216" cy="876924"/>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714348" y="1053036"/>
            <a:ext cx="7715304" cy="558964"/>
          </a:xfrm>
          <a:noFill/>
        </p:spPr>
        <p:txBody>
          <a:bodyPr>
            <a:normAutofit/>
          </a:bodyPr>
          <a:lstStyle/>
          <a:p>
            <a:r>
              <a:rPr lang="en-US" sz="1800" b="1" u="sng" dirty="0">
                <a:solidFill>
                  <a:schemeClr val="tx1"/>
                </a:solidFill>
                <a:latin typeface="Times New Roman" pitchFamily="18" charset="0"/>
                <a:cs typeface="Times New Roman" pitchFamily="18" charset="0"/>
              </a:rPr>
              <a:t>Visual Identity – Project LOGO </a:t>
            </a:r>
            <a:endParaRPr lang="en-US" sz="1600" b="1" u="sng" dirty="0">
              <a:solidFill>
                <a:schemeClr val="tx1"/>
              </a:solidFill>
              <a:latin typeface="Times New Roman" pitchFamily="18" charset="0"/>
              <a:cs typeface="Times New Roman" pitchFamily="18" charset="0"/>
            </a:endParaRPr>
          </a:p>
          <a:p>
            <a:endParaRPr lang="en-US" sz="1200" b="1" dirty="0">
              <a:solidFill>
                <a:schemeClr val="tx1"/>
              </a:solidFill>
              <a:latin typeface="Times New Roman" pitchFamily="18" charset="0"/>
              <a:cs typeface="Times New Roman" pitchFamily="18" charset="0"/>
            </a:endParaRPr>
          </a:p>
          <a:p>
            <a:pPr algn="just"/>
            <a:endParaRPr lang="en-US" sz="1600" dirty="0">
              <a:solidFill>
                <a:schemeClr val="tx1"/>
              </a:solidFill>
              <a:latin typeface="Times New Roman" pitchFamily="18" charset="0"/>
              <a:cs typeface="Times New Roman" pitchFamily="18" charset="0"/>
            </a:endParaRPr>
          </a:p>
          <a:p>
            <a:pPr algn="just"/>
            <a:endParaRPr lang="en-US" sz="1600" dirty="0">
              <a:solidFill>
                <a:schemeClr val="tx1"/>
              </a:solidFill>
              <a:latin typeface="Times New Roman" pitchFamily="18" charset="0"/>
              <a:cs typeface="Times New Roman" pitchFamily="18" charset="0"/>
            </a:endParaRPr>
          </a:p>
          <a:p>
            <a:pPr algn="just"/>
            <a:endParaRPr lang="el-GR" sz="1800" b="1" dirty="0">
              <a:solidFill>
                <a:schemeClr val="tx1"/>
              </a:solidFill>
              <a:latin typeface="Times New Roman" pitchFamily="18" charset="0"/>
              <a:cs typeface="Times New Roman" pitchFamily="18" charset="0"/>
            </a:endParaRPr>
          </a:p>
        </p:txBody>
      </p:sp>
      <p:pic>
        <p:nvPicPr>
          <p:cNvPr id="7" name="6 - Εικόνα" descr="ERMIS logo (circular).png"/>
          <p:cNvPicPr>
            <a:picLocks noChangeAspect="1"/>
          </p:cNvPicPr>
          <p:nvPr/>
        </p:nvPicPr>
        <p:blipFill>
          <a:blip r:embed="rId3" cstate="print"/>
          <a:stretch>
            <a:fillRect/>
          </a:stretch>
        </p:blipFill>
        <p:spPr>
          <a:xfrm>
            <a:off x="3432701" y="1439152"/>
            <a:ext cx="2201417" cy="2201417"/>
          </a:xfrm>
          <a:prstGeom prst="rect">
            <a:avLst/>
          </a:prstGeom>
        </p:spPr>
      </p:pic>
      <p:pic>
        <p:nvPicPr>
          <p:cNvPr id="8" name="7 - Εικόνα" descr="iky-logo-web-2014.jpg"/>
          <p:cNvPicPr>
            <a:picLocks noChangeAspect="1"/>
          </p:cNvPicPr>
          <p:nvPr/>
        </p:nvPicPr>
        <p:blipFill>
          <a:blip r:embed="rId4"/>
          <a:stretch>
            <a:fillRect/>
          </a:stretch>
        </p:blipFill>
        <p:spPr>
          <a:xfrm>
            <a:off x="0" y="6030462"/>
            <a:ext cx="1763688" cy="827537"/>
          </a:xfrm>
          <a:prstGeom prst="rect">
            <a:avLst/>
          </a:prstGeom>
        </p:spPr>
      </p:pic>
      <p:pic>
        <p:nvPicPr>
          <p:cNvPr id="9" name="8 - Εικόνα" descr="EU logo 1.jpg"/>
          <p:cNvPicPr>
            <a:picLocks noChangeAspect="1"/>
          </p:cNvPicPr>
          <p:nvPr/>
        </p:nvPicPr>
        <p:blipFill>
          <a:blip r:embed="rId5"/>
          <a:stretch>
            <a:fillRect/>
          </a:stretch>
        </p:blipFill>
        <p:spPr>
          <a:xfrm>
            <a:off x="5220072" y="5993698"/>
            <a:ext cx="3923928" cy="864301"/>
          </a:xfrm>
          <a:prstGeom prst="rect">
            <a:avLst/>
          </a:prstGeom>
        </p:spPr>
      </p:pic>
      <p:graphicFrame>
        <p:nvGraphicFramePr>
          <p:cNvPr id="11" name="9 - Πίνακας">
            <a:extLst>
              <a:ext uri="{FF2B5EF4-FFF2-40B4-BE49-F238E27FC236}">
                <a16:creationId xmlns:a16="http://schemas.microsoft.com/office/drawing/2014/main" id="{77B79B55-983B-4A2E-AA66-50ED8F417832}"/>
              </a:ext>
            </a:extLst>
          </p:cNvPr>
          <p:cNvGraphicFramePr>
            <a:graphicFrameLocks noGrp="1"/>
          </p:cNvGraphicFramePr>
          <p:nvPr>
            <p:extLst>
              <p:ext uri="{D42A27DB-BD31-4B8C-83A1-F6EECF244321}">
                <p14:modId xmlns:p14="http://schemas.microsoft.com/office/powerpoint/2010/main" val="2526189710"/>
              </p:ext>
            </p:extLst>
          </p:nvPr>
        </p:nvGraphicFramePr>
        <p:xfrm>
          <a:off x="1187624" y="3756996"/>
          <a:ext cx="6643734" cy="2120276"/>
        </p:xfrm>
        <a:graphic>
          <a:graphicData uri="http://schemas.openxmlformats.org/drawingml/2006/table">
            <a:tbl>
              <a:tblPr firstCol="1" bandCol="1">
                <a:tableStyleId>{5C22544A-7EE6-4342-B048-85BDC9FD1C3A}</a:tableStyleId>
              </a:tblPr>
              <a:tblGrid>
                <a:gridCol w="1928826">
                  <a:extLst>
                    <a:ext uri="{9D8B030D-6E8A-4147-A177-3AD203B41FA5}">
                      <a16:colId xmlns:a16="http://schemas.microsoft.com/office/drawing/2014/main" val="20000"/>
                    </a:ext>
                  </a:extLst>
                </a:gridCol>
                <a:gridCol w="4714908">
                  <a:extLst>
                    <a:ext uri="{9D8B030D-6E8A-4147-A177-3AD203B41FA5}">
                      <a16:colId xmlns:a16="http://schemas.microsoft.com/office/drawing/2014/main" val="20001"/>
                    </a:ext>
                  </a:extLst>
                </a:gridCol>
              </a:tblGrid>
              <a:tr h="428628">
                <a:tc>
                  <a:txBody>
                    <a:bodyPr/>
                    <a:lstStyle/>
                    <a:p>
                      <a:r>
                        <a:rPr lang="en-US" sz="1600" dirty="0"/>
                        <a:t>Communication goal</a:t>
                      </a:r>
                      <a:endParaRPr lang="el-GR" sz="1600" b="1" dirty="0">
                        <a:solidFill>
                          <a:schemeClr val="bg1"/>
                        </a:solidFill>
                      </a:endParaRPr>
                    </a:p>
                  </a:txBody>
                  <a:tcPr/>
                </a:tc>
                <a:tc>
                  <a:txBody>
                    <a:bodyPr/>
                    <a:lstStyle/>
                    <a:p>
                      <a:r>
                        <a:rPr lang="en-US" sz="1500" dirty="0"/>
                        <a:t>It identifies the project’s values and objectives.</a:t>
                      </a:r>
                      <a:r>
                        <a:rPr lang="en-US" sz="1500" baseline="0" dirty="0"/>
                        <a:t> </a:t>
                      </a:r>
                      <a:r>
                        <a:rPr lang="en-US" sz="1500" dirty="0"/>
                        <a:t>Provides a visual identity</a:t>
                      </a:r>
                      <a:endParaRPr lang="el-GR" sz="1500" b="0"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10000"/>
                  </a:ext>
                </a:extLst>
              </a:tr>
              <a:tr h="451492">
                <a:tc>
                  <a:txBody>
                    <a:bodyPr/>
                    <a:lstStyle/>
                    <a:p>
                      <a:r>
                        <a:rPr lang="en-US" sz="1600" dirty="0"/>
                        <a:t>Target group</a:t>
                      </a:r>
                      <a:endParaRPr lang="el-GR" sz="1600" b="1" dirty="0">
                        <a:solidFill>
                          <a:schemeClr val="bg1"/>
                        </a:solidFill>
                      </a:endParaRPr>
                    </a:p>
                  </a:txBody>
                  <a:tcPr/>
                </a:tc>
                <a:tc>
                  <a:txBody>
                    <a:bodyPr/>
                    <a:lstStyle/>
                    <a:p>
                      <a:pPr algn="just"/>
                      <a:r>
                        <a:rPr lang="en-US" sz="1500" b="0" dirty="0">
                          <a:solidFill>
                            <a:schemeClr val="tx1"/>
                          </a:solidFill>
                        </a:rPr>
                        <a:t>All the subjects that are directly or indirectly</a:t>
                      </a:r>
                      <a:r>
                        <a:rPr lang="en-US" sz="1500" b="0" baseline="0" dirty="0">
                          <a:solidFill>
                            <a:schemeClr val="tx1"/>
                          </a:solidFill>
                        </a:rPr>
                        <a:t> interested on the project’s thematic</a:t>
                      </a:r>
                      <a:endParaRPr lang="el-GR" sz="1500" b="0"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10001"/>
                  </a:ext>
                </a:extLst>
              </a:tr>
              <a:tr h="474356">
                <a:tc>
                  <a:txBody>
                    <a:bodyPr/>
                    <a:lstStyle/>
                    <a:p>
                      <a:r>
                        <a:rPr lang="en-US" sz="1600" dirty="0"/>
                        <a:t>Involved partners</a:t>
                      </a:r>
                      <a:endParaRPr lang="el-GR" sz="1600" b="1" dirty="0">
                        <a:solidFill>
                          <a:schemeClr val="bg1"/>
                        </a:solidFill>
                      </a:endParaRPr>
                    </a:p>
                  </a:txBody>
                  <a:tcPr/>
                </a:tc>
                <a:tc>
                  <a:txBody>
                    <a:bodyPr/>
                    <a:lstStyle/>
                    <a:p>
                      <a:r>
                        <a:rPr lang="en-US" sz="1500" b="0" dirty="0">
                          <a:solidFill>
                            <a:schemeClr val="tx1"/>
                          </a:solidFill>
                        </a:rPr>
                        <a:t>EKO developed the logo draft</a:t>
                      </a:r>
                      <a:endParaRPr lang="el-GR" sz="1500" b="0"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10002"/>
                  </a:ext>
                </a:extLst>
              </a:tr>
              <a:tr h="514008">
                <a:tc>
                  <a:txBody>
                    <a:bodyPr/>
                    <a:lstStyle/>
                    <a:p>
                      <a:r>
                        <a:rPr lang="en-US" sz="1600" b="1" dirty="0">
                          <a:solidFill>
                            <a:schemeClr val="bg1"/>
                          </a:solidFill>
                        </a:rPr>
                        <a:t>Objective</a:t>
                      </a:r>
                      <a:endParaRPr lang="el-GR" sz="1600" b="1" dirty="0">
                        <a:solidFill>
                          <a:schemeClr val="bg1"/>
                        </a:solidFill>
                      </a:endParaRPr>
                    </a:p>
                  </a:txBody>
                  <a:tcPr/>
                </a:tc>
                <a:tc>
                  <a:txBody>
                    <a:bodyPr/>
                    <a:lstStyle/>
                    <a:p>
                      <a:r>
                        <a:rPr lang="en-US" sz="1500" b="0" dirty="0">
                          <a:solidFill>
                            <a:schemeClr val="tx1"/>
                          </a:solidFill>
                        </a:rPr>
                        <a:t>The logo is developed by November 2020 and used for the entire project’s duration</a:t>
                      </a:r>
                      <a:endParaRPr lang="el-GR" sz="1500" b="0"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7456" y="0"/>
            <a:ext cx="6516216" cy="876924"/>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714348" y="1053036"/>
            <a:ext cx="7715304" cy="558964"/>
          </a:xfrm>
          <a:noFill/>
        </p:spPr>
        <p:txBody>
          <a:bodyPr>
            <a:normAutofit/>
          </a:bodyPr>
          <a:lstStyle/>
          <a:p>
            <a:r>
              <a:rPr lang="en-US" sz="1800" b="1" u="sng" dirty="0">
                <a:solidFill>
                  <a:schemeClr val="tx1"/>
                </a:solidFill>
                <a:latin typeface="Times New Roman" pitchFamily="18" charset="0"/>
                <a:cs typeface="Times New Roman" pitchFamily="18" charset="0"/>
              </a:rPr>
              <a:t>Visual Identity – Project LOGO </a:t>
            </a:r>
            <a:endParaRPr lang="en-US" sz="1600" b="1" u="sng" dirty="0">
              <a:solidFill>
                <a:schemeClr val="tx1"/>
              </a:solidFill>
              <a:latin typeface="Times New Roman" pitchFamily="18" charset="0"/>
              <a:cs typeface="Times New Roman" pitchFamily="18" charset="0"/>
            </a:endParaRPr>
          </a:p>
          <a:p>
            <a:endParaRPr lang="en-US" sz="1200" b="1" dirty="0">
              <a:solidFill>
                <a:schemeClr val="tx1"/>
              </a:solidFill>
              <a:latin typeface="Times New Roman" pitchFamily="18" charset="0"/>
              <a:cs typeface="Times New Roman" pitchFamily="18" charset="0"/>
            </a:endParaRPr>
          </a:p>
          <a:p>
            <a:pPr algn="just"/>
            <a:endParaRPr lang="en-US" sz="1600" dirty="0">
              <a:solidFill>
                <a:schemeClr val="tx1"/>
              </a:solidFill>
              <a:latin typeface="Times New Roman" pitchFamily="18" charset="0"/>
              <a:cs typeface="Times New Roman" pitchFamily="18" charset="0"/>
            </a:endParaRPr>
          </a:p>
          <a:p>
            <a:pPr algn="just"/>
            <a:endParaRPr lang="en-US" sz="1600" dirty="0">
              <a:solidFill>
                <a:schemeClr val="tx1"/>
              </a:solidFill>
              <a:latin typeface="Times New Roman" pitchFamily="18" charset="0"/>
              <a:cs typeface="Times New Roman" pitchFamily="18" charset="0"/>
            </a:endParaRPr>
          </a:p>
          <a:p>
            <a:pPr algn="just"/>
            <a:endParaRPr lang="el-GR" sz="1800" b="1" dirty="0">
              <a:solidFill>
                <a:schemeClr val="tx1"/>
              </a:solidFill>
              <a:latin typeface="Times New Roman" pitchFamily="18" charset="0"/>
              <a:cs typeface="Times New Roman" pitchFamily="18" charset="0"/>
            </a:endParaRPr>
          </a:p>
        </p:txBody>
      </p:sp>
      <p:pic>
        <p:nvPicPr>
          <p:cNvPr id="8" name="7 - Εικόνα" descr="iky-logo-web-2014.jpg"/>
          <p:cNvPicPr>
            <a:picLocks noChangeAspect="1"/>
          </p:cNvPicPr>
          <p:nvPr/>
        </p:nvPicPr>
        <p:blipFill>
          <a:blip r:embed="rId3"/>
          <a:stretch>
            <a:fillRect/>
          </a:stretch>
        </p:blipFill>
        <p:spPr>
          <a:xfrm>
            <a:off x="0" y="6030462"/>
            <a:ext cx="1763688" cy="827537"/>
          </a:xfrm>
          <a:prstGeom prst="rect">
            <a:avLst/>
          </a:prstGeom>
        </p:spPr>
      </p:pic>
      <p:pic>
        <p:nvPicPr>
          <p:cNvPr id="9" name="8 - Εικόνα" descr="EU logo 1.jpg"/>
          <p:cNvPicPr>
            <a:picLocks noChangeAspect="1"/>
          </p:cNvPicPr>
          <p:nvPr/>
        </p:nvPicPr>
        <p:blipFill>
          <a:blip r:embed="rId4"/>
          <a:stretch>
            <a:fillRect/>
          </a:stretch>
        </p:blipFill>
        <p:spPr>
          <a:xfrm>
            <a:off x="5220072" y="5993698"/>
            <a:ext cx="3923928" cy="864301"/>
          </a:xfrm>
          <a:prstGeom prst="rect">
            <a:avLst/>
          </a:prstGeom>
        </p:spPr>
      </p:pic>
      <p:pic>
        <p:nvPicPr>
          <p:cNvPr id="10" name="6 - Εικόνα" descr="ERMIS logo (circular).png">
            <a:extLst>
              <a:ext uri="{FF2B5EF4-FFF2-40B4-BE49-F238E27FC236}">
                <a16:creationId xmlns:a16="http://schemas.microsoft.com/office/drawing/2014/main" id="{827CCDDD-7D05-4FDE-845D-910CDD717B72}"/>
              </a:ext>
            </a:extLst>
          </p:cNvPr>
          <p:cNvPicPr>
            <a:picLocks noChangeAspect="1"/>
          </p:cNvPicPr>
          <p:nvPr/>
        </p:nvPicPr>
        <p:blipFill>
          <a:blip r:embed="rId5" cstate="print"/>
          <a:stretch>
            <a:fillRect/>
          </a:stretch>
        </p:blipFill>
        <p:spPr>
          <a:xfrm>
            <a:off x="251520" y="2377230"/>
            <a:ext cx="2736304" cy="2736304"/>
          </a:xfrm>
          <a:prstGeom prst="rect">
            <a:avLst/>
          </a:prstGeom>
        </p:spPr>
      </p:pic>
      <p:sp>
        <p:nvSpPr>
          <p:cNvPr id="4" name="TextBox 3">
            <a:extLst>
              <a:ext uri="{FF2B5EF4-FFF2-40B4-BE49-F238E27FC236}">
                <a16:creationId xmlns:a16="http://schemas.microsoft.com/office/drawing/2014/main" id="{65A1FE84-D639-4287-9B36-6B950FAE380B}"/>
              </a:ext>
            </a:extLst>
          </p:cNvPr>
          <p:cNvSpPr txBox="1"/>
          <p:nvPr/>
        </p:nvSpPr>
        <p:spPr>
          <a:xfrm>
            <a:off x="3419872" y="3030297"/>
            <a:ext cx="4536504" cy="1477328"/>
          </a:xfrm>
          <a:prstGeom prst="rect">
            <a:avLst/>
          </a:prstGeom>
          <a:noFill/>
        </p:spPr>
        <p:txBody>
          <a:bodyPr wrap="square" rtlCol="0">
            <a:spAutoFit/>
          </a:bodyPr>
          <a:lstStyle/>
          <a:p>
            <a:pPr algn="just"/>
            <a:r>
              <a:rPr lang="en-US" b="1" dirty="0">
                <a:latin typeface="Times New Roman" panose="02020603050405020304" pitchFamily="18" charset="0"/>
                <a:cs typeface="Times New Roman" panose="02020603050405020304" pitchFamily="18" charset="0"/>
              </a:rPr>
              <a:t>Shape </a:t>
            </a:r>
            <a:endParaRPr lang="en-US" b="1" dirty="0">
              <a:latin typeface="Times New Roman" panose="02020603050405020304" pitchFamily="18" charset="0"/>
              <a:cs typeface="Times New Roman" panose="02020603050405020304" pitchFamily="18" charset="0"/>
              <a:sym typeface="Wingdings" panose="05000000000000000000" pitchFamily="2" charset="2"/>
            </a:endParaRPr>
          </a:p>
          <a:p>
            <a:pPr algn="just"/>
            <a:r>
              <a:rPr lang="en-US" dirty="0">
                <a:latin typeface="Times New Roman" panose="02020603050405020304" pitchFamily="18" charset="0"/>
                <a:cs typeface="Times New Roman" panose="02020603050405020304" pitchFamily="18" charset="0"/>
                <a:sym typeface="Wingdings" panose="05000000000000000000" pitchFamily="2" charset="2"/>
              </a:rPr>
              <a:t>the </a:t>
            </a:r>
            <a:r>
              <a:rPr lang="en-GB" dirty="0">
                <a:latin typeface="Times New Roman" panose="02020603050405020304" pitchFamily="18" charset="0"/>
                <a:cs typeface="Times New Roman" panose="02020603050405020304" pitchFamily="18" charset="0"/>
                <a:sym typeface="Wingdings" panose="05000000000000000000" pitchFamily="2" charset="2"/>
              </a:rPr>
              <a:t>circle symbolizes the completion and the perfection, the harmony of soul, the life force of spirit and intellect which keeps our reality in motion, the inclusion of citizens in the society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6484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7456" y="0"/>
            <a:ext cx="6516216" cy="876924"/>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714348" y="1053036"/>
            <a:ext cx="7715304" cy="558964"/>
          </a:xfrm>
          <a:noFill/>
        </p:spPr>
        <p:txBody>
          <a:bodyPr>
            <a:normAutofit/>
          </a:bodyPr>
          <a:lstStyle/>
          <a:p>
            <a:r>
              <a:rPr lang="en-US" sz="1800" b="1" u="sng" dirty="0">
                <a:solidFill>
                  <a:schemeClr val="tx1"/>
                </a:solidFill>
                <a:latin typeface="Times New Roman" pitchFamily="18" charset="0"/>
                <a:cs typeface="Times New Roman" pitchFamily="18" charset="0"/>
              </a:rPr>
              <a:t>Visual Identity – Project LOGO </a:t>
            </a:r>
            <a:endParaRPr lang="en-US" sz="1600" b="1" u="sng" dirty="0">
              <a:solidFill>
                <a:schemeClr val="tx1"/>
              </a:solidFill>
              <a:latin typeface="Times New Roman" pitchFamily="18" charset="0"/>
              <a:cs typeface="Times New Roman" pitchFamily="18" charset="0"/>
            </a:endParaRPr>
          </a:p>
          <a:p>
            <a:endParaRPr lang="en-US" sz="1200" b="1" dirty="0">
              <a:solidFill>
                <a:schemeClr val="tx1"/>
              </a:solidFill>
              <a:latin typeface="Times New Roman" pitchFamily="18" charset="0"/>
              <a:cs typeface="Times New Roman" pitchFamily="18" charset="0"/>
            </a:endParaRPr>
          </a:p>
          <a:p>
            <a:pPr algn="just"/>
            <a:endParaRPr lang="en-US" sz="1600" dirty="0">
              <a:solidFill>
                <a:schemeClr val="tx1"/>
              </a:solidFill>
              <a:latin typeface="Times New Roman" pitchFamily="18" charset="0"/>
              <a:cs typeface="Times New Roman" pitchFamily="18" charset="0"/>
            </a:endParaRPr>
          </a:p>
          <a:p>
            <a:pPr algn="just"/>
            <a:endParaRPr lang="en-US" sz="1600" dirty="0">
              <a:solidFill>
                <a:schemeClr val="tx1"/>
              </a:solidFill>
              <a:latin typeface="Times New Roman" pitchFamily="18" charset="0"/>
              <a:cs typeface="Times New Roman" pitchFamily="18" charset="0"/>
            </a:endParaRPr>
          </a:p>
          <a:p>
            <a:pPr algn="just"/>
            <a:endParaRPr lang="el-GR" sz="1800" b="1" dirty="0">
              <a:solidFill>
                <a:schemeClr val="tx1"/>
              </a:solidFill>
              <a:latin typeface="Times New Roman" pitchFamily="18" charset="0"/>
              <a:cs typeface="Times New Roman" pitchFamily="18" charset="0"/>
            </a:endParaRPr>
          </a:p>
        </p:txBody>
      </p:sp>
      <p:pic>
        <p:nvPicPr>
          <p:cNvPr id="8" name="7 - Εικόνα" descr="iky-logo-web-2014.jpg"/>
          <p:cNvPicPr>
            <a:picLocks noChangeAspect="1"/>
          </p:cNvPicPr>
          <p:nvPr/>
        </p:nvPicPr>
        <p:blipFill>
          <a:blip r:embed="rId3"/>
          <a:stretch>
            <a:fillRect/>
          </a:stretch>
        </p:blipFill>
        <p:spPr>
          <a:xfrm>
            <a:off x="0" y="6030462"/>
            <a:ext cx="1763688" cy="827537"/>
          </a:xfrm>
          <a:prstGeom prst="rect">
            <a:avLst/>
          </a:prstGeom>
        </p:spPr>
      </p:pic>
      <p:pic>
        <p:nvPicPr>
          <p:cNvPr id="9" name="8 - Εικόνα" descr="EU logo 1.jpg"/>
          <p:cNvPicPr>
            <a:picLocks noChangeAspect="1"/>
          </p:cNvPicPr>
          <p:nvPr/>
        </p:nvPicPr>
        <p:blipFill>
          <a:blip r:embed="rId4"/>
          <a:stretch>
            <a:fillRect/>
          </a:stretch>
        </p:blipFill>
        <p:spPr>
          <a:xfrm>
            <a:off x="5220072" y="5993698"/>
            <a:ext cx="3923928" cy="864301"/>
          </a:xfrm>
          <a:prstGeom prst="rect">
            <a:avLst/>
          </a:prstGeom>
        </p:spPr>
      </p:pic>
      <p:pic>
        <p:nvPicPr>
          <p:cNvPr id="10" name="6 - Εικόνα" descr="ERMIS logo (circular).png">
            <a:extLst>
              <a:ext uri="{FF2B5EF4-FFF2-40B4-BE49-F238E27FC236}">
                <a16:creationId xmlns:a16="http://schemas.microsoft.com/office/drawing/2014/main" id="{827CCDDD-7D05-4FDE-845D-910CDD717B72}"/>
              </a:ext>
            </a:extLst>
          </p:cNvPr>
          <p:cNvPicPr>
            <a:picLocks noChangeAspect="1"/>
          </p:cNvPicPr>
          <p:nvPr/>
        </p:nvPicPr>
        <p:blipFill>
          <a:blip r:embed="rId5" cstate="print"/>
          <a:stretch>
            <a:fillRect/>
          </a:stretch>
        </p:blipFill>
        <p:spPr>
          <a:xfrm>
            <a:off x="251520" y="2377230"/>
            <a:ext cx="2736304" cy="2736304"/>
          </a:xfrm>
          <a:prstGeom prst="rect">
            <a:avLst/>
          </a:prstGeom>
        </p:spPr>
      </p:pic>
      <p:sp>
        <p:nvSpPr>
          <p:cNvPr id="11" name="TextBox 10">
            <a:extLst>
              <a:ext uri="{FF2B5EF4-FFF2-40B4-BE49-F238E27FC236}">
                <a16:creationId xmlns:a16="http://schemas.microsoft.com/office/drawing/2014/main" id="{95C7A1F0-AE3C-4D25-BB3A-E7A24B42E8B9}"/>
              </a:ext>
            </a:extLst>
          </p:cNvPr>
          <p:cNvSpPr txBox="1"/>
          <p:nvPr/>
        </p:nvSpPr>
        <p:spPr>
          <a:xfrm>
            <a:off x="3491880" y="2228372"/>
            <a:ext cx="4536504" cy="2862322"/>
          </a:xfrm>
          <a:prstGeom prst="rect">
            <a:avLst/>
          </a:prstGeom>
          <a:noFill/>
        </p:spPr>
        <p:txBody>
          <a:bodyPr wrap="square" rtlCol="0">
            <a:spAutoFit/>
          </a:bodyPr>
          <a:lstStyle/>
          <a:p>
            <a:pPr algn="just"/>
            <a:r>
              <a:rPr lang="en-US" b="1" dirty="0" err="1">
                <a:latin typeface="Times New Roman" panose="02020603050405020304" pitchFamily="18" charset="0"/>
                <a:cs typeface="Times New Roman" panose="02020603050405020304" pitchFamily="18" charset="0"/>
              </a:rPr>
              <a:t>Colour</a:t>
            </a:r>
            <a:r>
              <a:rPr lang="en-US" dirty="0">
                <a:latin typeface="Times New Roman" panose="02020603050405020304" pitchFamily="18" charset="0"/>
                <a:cs typeface="Times New Roman" panose="02020603050405020304" pitchFamily="18" charset="0"/>
              </a:rPr>
              <a:t> </a:t>
            </a:r>
          </a:p>
          <a:p>
            <a:pPr algn="just"/>
            <a:r>
              <a:rPr lang="en-GB" dirty="0">
                <a:latin typeface="Times New Roman" panose="02020603050405020304" pitchFamily="18" charset="0"/>
                <a:cs typeface="Times New Roman" panose="02020603050405020304" pitchFamily="18" charset="0"/>
                <a:sym typeface="Wingdings" panose="05000000000000000000" pitchFamily="2" charset="2"/>
              </a:rPr>
              <a:t>The basic colour chosen is the blue and its shades. Blue colour has a distinct significance. It symbolizes the European Union’s colours as well as the colours of</a:t>
            </a:r>
          </a:p>
          <a:p>
            <a:pPr algn="just"/>
            <a:r>
              <a:rPr lang="en-GB" dirty="0">
                <a:latin typeface="Times New Roman" panose="02020603050405020304" pitchFamily="18" charset="0"/>
                <a:cs typeface="Times New Roman" panose="02020603050405020304" pitchFamily="18" charset="0"/>
                <a:sym typeface="Wingdings" panose="05000000000000000000" pitchFamily="2" charset="2"/>
              </a:rPr>
              <a:t>Greece, since the Leading partner of the project is Greek. It also matches the colour of the project’s main thematic priority which is Education (blue being considered as the colour of wisdom).</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3615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714348" y="1357298"/>
            <a:ext cx="7715304" cy="3929090"/>
          </a:xfrm>
          <a:noFill/>
        </p:spPr>
        <p:txBody>
          <a:bodyPr>
            <a:normAutofit/>
          </a:bodyPr>
          <a:lstStyle/>
          <a:p>
            <a:r>
              <a:rPr lang="en-US" sz="2400" b="1" u="sng" dirty="0">
                <a:solidFill>
                  <a:schemeClr val="tx1"/>
                </a:solidFill>
                <a:latin typeface="Times New Roman" pitchFamily="18" charset="0"/>
                <a:cs typeface="Times New Roman" pitchFamily="18" charset="0"/>
              </a:rPr>
              <a:t>Dissemination Activities </a:t>
            </a:r>
          </a:p>
          <a:p>
            <a:pPr algn="just"/>
            <a:endParaRPr lang="en-US" sz="1800" dirty="0">
              <a:solidFill>
                <a:schemeClr val="tx1"/>
              </a:solidFill>
              <a:latin typeface="Times New Roman" pitchFamily="18" charset="0"/>
              <a:cs typeface="Times New Roman" pitchFamily="18" charset="0"/>
            </a:endParaRPr>
          </a:p>
          <a:p>
            <a:pPr algn="just"/>
            <a:r>
              <a:rPr lang="en-US" sz="2000" b="1" dirty="0">
                <a:solidFill>
                  <a:schemeClr val="tx1"/>
                </a:solidFill>
                <a:latin typeface="Times New Roman" pitchFamily="18" charset="0"/>
                <a:cs typeface="Times New Roman" pitchFamily="18" charset="0"/>
              </a:rPr>
              <a:t>Dissemination Goals</a:t>
            </a:r>
          </a:p>
          <a:p>
            <a:pPr algn="just"/>
            <a:endParaRPr lang="en-US" sz="2000" dirty="0">
              <a:solidFill>
                <a:schemeClr val="tx1"/>
              </a:solidFill>
              <a:latin typeface="Times New Roman" pitchFamily="18" charset="0"/>
              <a:cs typeface="Times New Roman" pitchFamily="18" charset="0"/>
            </a:endParaRPr>
          </a:p>
          <a:p>
            <a:pPr algn="just">
              <a:buFont typeface="Arial" pitchFamily="34" charset="0"/>
              <a:buChar char="•"/>
            </a:pPr>
            <a:r>
              <a:rPr lang="en-US" sz="2000" dirty="0">
                <a:solidFill>
                  <a:schemeClr val="tx1"/>
                </a:solidFill>
                <a:latin typeface="Times New Roman" pitchFamily="18" charset="0"/>
                <a:cs typeface="Times New Roman" pitchFamily="18" charset="0"/>
              </a:rPr>
              <a:t> raise interest and awareness of relevant stakeholders &amp; general public</a:t>
            </a:r>
          </a:p>
          <a:p>
            <a:pPr algn="just">
              <a:buFont typeface="Arial" pitchFamily="34" charset="0"/>
              <a:buChar char="•"/>
            </a:pPr>
            <a:endParaRPr lang="en-US" sz="2000" dirty="0">
              <a:solidFill>
                <a:schemeClr val="tx1"/>
              </a:solidFill>
              <a:latin typeface="Times New Roman" pitchFamily="18" charset="0"/>
              <a:cs typeface="Times New Roman" pitchFamily="18" charset="0"/>
            </a:endParaRPr>
          </a:p>
          <a:p>
            <a:pPr algn="just">
              <a:buFont typeface="Arial" pitchFamily="34" charset="0"/>
              <a:buChar char="•"/>
            </a:pPr>
            <a:r>
              <a:rPr lang="en-US" sz="2000" dirty="0">
                <a:solidFill>
                  <a:schemeClr val="tx1"/>
                </a:solidFill>
                <a:latin typeface="Times New Roman" pitchFamily="18" charset="0"/>
                <a:cs typeface="Times New Roman" pitchFamily="18" charset="0"/>
              </a:rPr>
              <a:t> promote education reforms</a:t>
            </a:r>
          </a:p>
          <a:p>
            <a:pPr algn="just">
              <a:buFont typeface="Arial" pitchFamily="34" charset="0"/>
              <a:buChar char="•"/>
            </a:pPr>
            <a:endParaRPr lang="en-US" sz="2000" dirty="0">
              <a:solidFill>
                <a:schemeClr val="tx1"/>
              </a:solidFill>
              <a:latin typeface="Times New Roman" pitchFamily="18" charset="0"/>
              <a:cs typeface="Times New Roman" pitchFamily="18" charset="0"/>
            </a:endParaRPr>
          </a:p>
          <a:p>
            <a:pPr algn="just">
              <a:buFont typeface="Arial" pitchFamily="34" charset="0"/>
              <a:buChar char="•"/>
            </a:pPr>
            <a:r>
              <a:rPr lang="en-US" sz="2000" dirty="0">
                <a:solidFill>
                  <a:schemeClr val="tx1"/>
                </a:solidFill>
                <a:latin typeface="Times New Roman" pitchFamily="18" charset="0"/>
                <a:cs typeface="Times New Roman" pitchFamily="18" charset="0"/>
              </a:rPr>
              <a:t> disseminate results in strategic &amp; targeted ways </a:t>
            </a:r>
          </a:p>
          <a:p>
            <a:pPr algn="just"/>
            <a:endParaRPr lang="en-US" sz="1500" dirty="0">
              <a:solidFill>
                <a:schemeClr val="tx1"/>
              </a:solidFill>
              <a:latin typeface="Times New Roman" pitchFamily="18" charset="0"/>
              <a:cs typeface="Times New Roman" pitchFamily="18" charset="0"/>
            </a:endParaRPr>
          </a:p>
          <a:p>
            <a:pPr algn="just"/>
            <a:endParaRPr lang="en-US" sz="1500" dirty="0">
              <a:solidFill>
                <a:schemeClr val="tx1"/>
              </a:solidFill>
              <a:latin typeface="Times New Roman" pitchFamily="18" charset="0"/>
              <a:cs typeface="Times New Roman" pitchFamily="18" charset="0"/>
            </a:endParaRPr>
          </a:p>
          <a:p>
            <a:pPr algn="just"/>
            <a:endParaRPr lang="en-US" sz="1500" dirty="0">
              <a:solidFill>
                <a:schemeClr val="tx1"/>
              </a:solidFill>
              <a:latin typeface="Times New Roman" pitchFamily="18" charset="0"/>
              <a:cs typeface="Times New Roman" pitchFamily="18" charset="0"/>
            </a:endParaRPr>
          </a:p>
          <a:p>
            <a:pPr algn="just"/>
            <a:endParaRPr lang="en-US" sz="1500" dirty="0">
              <a:solidFill>
                <a:schemeClr val="tx1"/>
              </a:solidFill>
              <a:latin typeface="Times New Roman" pitchFamily="18" charset="0"/>
              <a:cs typeface="Times New Roman" pitchFamily="18" charset="0"/>
            </a:endParaRPr>
          </a:p>
          <a:p>
            <a:pPr algn="just"/>
            <a:endParaRPr lang="en-US" sz="1500" dirty="0">
              <a:solidFill>
                <a:schemeClr val="tx1"/>
              </a:solidFill>
              <a:latin typeface="Times New Roman" pitchFamily="18" charset="0"/>
              <a:cs typeface="Times New Roman" pitchFamily="18" charset="0"/>
            </a:endParaRPr>
          </a:p>
          <a:p>
            <a:pPr algn="just"/>
            <a:endParaRPr lang="en-US" sz="1500" dirty="0">
              <a:solidFill>
                <a:schemeClr val="tx1"/>
              </a:solidFill>
              <a:latin typeface="Times New Roman" pitchFamily="18" charset="0"/>
              <a:cs typeface="Times New Roman" pitchFamily="18" charset="0"/>
            </a:endParaRPr>
          </a:p>
          <a:p>
            <a:pPr algn="just"/>
            <a:endParaRPr lang="en-US" sz="1500" dirty="0">
              <a:solidFill>
                <a:schemeClr val="tx1"/>
              </a:solidFill>
              <a:latin typeface="Times New Roman" pitchFamily="18" charset="0"/>
              <a:cs typeface="Times New Roman" pitchFamily="18" charset="0"/>
            </a:endParaRPr>
          </a:p>
        </p:txBody>
      </p:sp>
      <p:pic>
        <p:nvPicPr>
          <p:cNvPr id="7" name="6 - Εικόνα" descr="ERMIS logo (circular).png"/>
          <p:cNvPicPr>
            <a:picLocks noChangeAspect="1"/>
          </p:cNvPicPr>
          <p:nvPr/>
        </p:nvPicPr>
        <p:blipFill>
          <a:blip r:embed="rId3"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4"/>
          <a:stretch>
            <a:fillRect/>
          </a:stretch>
        </p:blipFill>
        <p:spPr>
          <a:xfrm>
            <a:off x="0" y="5718344"/>
            <a:ext cx="2428892" cy="1139656"/>
          </a:xfrm>
          <a:prstGeom prst="rect">
            <a:avLst/>
          </a:prstGeom>
        </p:spPr>
      </p:pic>
      <p:pic>
        <p:nvPicPr>
          <p:cNvPr id="9" name="8 - Εικόνα" descr="EU logo 1.jpg"/>
          <p:cNvPicPr>
            <a:picLocks noChangeAspect="1"/>
          </p:cNvPicPr>
          <p:nvPr/>
        </p:nvPicPr>
        <p:blipFill>
          <a:blip r:embed="rId5"/>
          <a:stretch>
            <a:fillRect/>
          </a:stretch>
        </p:blipFill>
        <p:spPr>
          <a:xfrm>
            <a:off x="3923345" y="5708076"/>
            <a:ext cx="5220655" cy="1149924"/>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7456" y="0"/>
            <a:ext cx="6516216" cy="876924"/>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714348" y="990154"/>
            <a:ext cx="7715304" cy="558964"/>
          </a:xfrm>
          <a:noFill/>
        </p:spPr>
        <p:txBody>
          <a:bodyPr>
            <a:normAutofit/>
          </a:bodyPr>
          <a:lstStyle/>
          <a:p>
            <a:r>
              <a:rPr lang="en-US" sz="1800" b="1" u="sng" dirty="0">
                <a:solidFill>
                  <a:schemeClr val="tx1"/>
                </a:solidFill>
                <a:latin typeface="Times New Roman" pitchFamily="18" charset="0"/>
                <a:cs typeface="Times New Roman" pitchFamily="18" charset="0"/>
              </a:rPr>
              <a:t>Visual Identity – Project LOGO </a:t>
            </a:r>
            <a:endParaRPr lang="en-US" sz="1600" b="1" u="sng" dirty="0">
              <a:solidFill>
                <a:schemeClr val="tx1"/>
              </a:solidFill>
              <a:latin typeface="Times New Roman" pitchFamily="18" charset="0"/>
              <a:cs typeface="Times New Roman" pitchFamily="18" charset="0"/>
            </a:endParaRPr>
          </a:p>
          <a:p>
            <a:endParaRPr lang="en-US" sz="1200" b="1" dirty="0">
              <a:solidFill>
                <a:schemeClr val="tx1"/>
              </a:solidFill>
              <a:latin typeface="Times New Roman" pitchFamily="18" charset="0"/>
              <a:cs typeface="Times New Roman" pitchFamily="18" charset="0"/>
            </a:endParaRPr>
          </a:p>
          <a:p>
            <a:pPr algn="just"/>
            <a:endParaRPr lang="en-US" sz="1600" dirty="0">
              <a:solidFill>
                <a:schemeClr val="tx1"/>
              </a:solidFill>
              <a:latin typeface="Times New Roman" pitchFamily="18" charset="0"/>
              <a:cs typeface="Times New Roman" pitchFamily="18" charset="0"/>
            </a:endParaRPr>
          </a:p>
          <a:p>
            <a:pPr algn="just"/>
            <a:endParaRPr lang="en-US" sz="1600" dirty="0">
              <a:solidFill>
                <a:schemeClr val="tx1"/>
              </a:solidFill>
              <a:latin typeface="Times New Roman" pitchFamily="18" charset="0"/>
              <a:cs typeface="Times New Roman" pitchFamily="18" charset="0"/>
            </a:endParaRPr>
          </a:p>
          <a:p>
            <a:pPr algn="just"/>
            <a:endParaRPr lang="el-GR" sz="1800" b="1" dirty="0">
              <a:solidFill>
                <a:schemeClr val="tx1"/>
              </a:solidFill>
              <a:latin typeface="Times New Roman" pitchFamily="18" charset="0"/>
              <a:cs typeface="Times New Roman" pitchFamily="18" charset="0"/>
            </a:endParaRPr>
          </a:p>
        </p:txBody>
      </p:sp>
      <p:pic>
        <p:nvPicPr>
          <p:cNvPr id="8" name="7 - Εικόνα" descr="iky-logo-web-2014.jpg"/>
          <p:cNvPicPr>
            <a:picLocks noChangeAspect="1"/>
          </p:cNvPicPr>
          <p:nvPr/>
        </p:nvPicPr>
        <p:blipFill>
          <a:blip r:embed="rId3"/>
          <a:stretch>
            <a:fillRect/>
          </a:stretch>
        </p:blipFill>
        <p:spPr>
          <a:xfrm>
            <a:off x="0" y="6030462"/>
            <a:ext cx="1763688" cy="827537"/>
          </a:xfrm>
          <a:prstGeom prst="rect">
            <a:avLst/>
          </a:prstGeom>
        </p:spPr>
      </p:pic>
      <p:pic>
        <p:nvPicPr>
          <p:cNvPr id="9" name="8 - Εικόνα" descr="EU logo 1.jpg"/>
          <p:cNvPicPr>
            <a:picLocks noChangeAspect="1"/>
          </p:cNvPicPr>
          <p:nvPr/>
        </p:nvPicPr>
        <p:blipFill>
          <a:blip r:embed="rId4"/>
          <a:stretch>
            <a:fillRect/>
          </a:stretch>
        </p:blipFill>
        <p:spPr>
          <a:xfrm>
            <a:off x="5220072" y="5993698"/>
            <a:ext cx="3923928" cy="864301"/>
          </a:xfrm>
          <a:prstGeom prst="rect">
            <a:avLst/>
          </a:prstGeom>
        </p:spPr>
      </p:pic>
      <p:pic>
        <p:nvPicPr>
          <p:cNvPr id="10" name="6 - Εικόνα" descr="ERMIS logo (circular).png">
            <a:extLst>
              <a:ext uri="{FF2B5EF4-FFF2-40B4-BE49-F238E27FC236}">
                <a16:creationId xmlns:a16="http://schemas.microsoft.com/office/drawing/2014/main" id="{827CCDDD-7D05-4FDE-845D-910CDD717B72}"/>
              </a:ext>
            </a:extLst>
          </p:cNvPr>
          <p:cNvPicPr>
            <a:picLocks noChangeAspect="1"/>
          </p:cNvPicPr>
          <p:nvPr/>
        </p:nvPicPr>
        <p:blipFill>
          <a:blip r:embed="rId5" cstate="print"/>
          <a:stretch>
            <a:fillRect/>
          </a:stretch>
        </p:blipFill>
        <p:spPr>
          <a:xfrm>
            <a:off x="251520" y="2377230"/>
            <a:ext cx="2880320" cy="2880320"/>
          </a:xfrm>
          <a:prstGeom prst="rect">
            <a:avLst/>
          </a:prstGeom>
        </p:spPr>
      </p:pic>
      <p:sp>
        <p:nvSpPr>
          <p:cNvPr id="11" name="TextBox 10">
            <a:extLst>
              <a:ext uri="{FF2B5EF4-FFF2-40B4-BE49-F238E27FC236}">
                <a16:creationId xmlns:a16="http://schemas.microsoft.com/office/drawing/2014/main" id="{95C7A1F0-AE3C-4D25-BB3A-E7A24B42E8B9}"/>
              </a:ext>
            </a:extLst>
          </p:cNvPr>
          <p:cNvSpPr txBox="1"/>
          <p:nvPr/>
        </p:nvSpPr>
        <p:spPr>
          <a:xfrm>
            <a:off x="3131448" y="1416733"/>
            <a:ext cx="5544616" cy="4801314"/>
          </a:xfrm>
          <a:prstGeom prst="rect">
            <a:avLst/>
          </a:prstGeom>
          <a:noFill/>
        </p:spPr>
        <p:txBody>
          <a:bodyPr wrap="square" rtlCol="0">
            <a:spAutoFit/>
          </a:bodyPr>
          <a:lstStyle/>
          <a:p>
            <a:pPr algn="just"/>
            <a:r>
              <a:rPr lang="en-GB" b="1" dirty="0">
                <a:latin typeface="Times New Roman" panose="02020603050405020304" pitchFamily="18" charset="0"/>
                <a:cs typeface="Times New Roman" panose="02020603050405020304" pitchFamily="18" charset="0"/>
              </a:rPr>
              <a:t>Symbols and Visuals inside the logo</a:t>
            </a:r>
          </a:p>
          <a:p>
            <a:pPr marL="285750" indent="-285750" algn="just">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European Union flag </a:t>
            </a:r>
            <a:r>
              <a:rPr lang="en-GB" dirty="0">
                <a:latin typeface="Times New Roman" panose="02020603050405020304" pitchFamily="18" charset="0"/>
                <a:cs typeface="Times New Roman" panose="02020603050405020304" pitchFamily="18" charset="0"/>
                <a:sym typeface="Wingdings" panose="05000000000000000000" pitchFamily="2" charset="2"/>
              </a:rPr>
              <a:t></a:t>
            </a:r>
            <a:r>
              <a:rPr lang="en-GB" dirty="0">
                <a:latin typeface="Times New Roman" panose="02020603050405020304" pitchFamily="18" charset="0"/>
                <a:cs typeface="Times New Roman" panose="02020603050405020304" pitchFamily="18" charset="0"/>
              </a:rPr>
              <a:t> is </a:t>
            </a:r>
            <a:r>
              <a:rPr lang="en-GB" dirty="0" err="1">
                <a:latin typeface="Times New Roman" panose="02020603050405020304" pitchFamily="18" charset="0"/>
                <a:cs typeface="Times New Roman" panose="02020603050405020304" pitchFamily="18" charset="0"/>
              </a:rPr>
              <a:t>centered</a:t>
            </a:r>
            <a:r>
              <a:rPr lang="en-GB" dirty="0">
                <a:latin typeface="Times New Roman" panose="02020603050405020304" pitchFamily="18" charset="0"/>
                <a:cs typeface="Times New Roman" panose="02020603050405020304" pitchFamily="18" charset="0"/>
              </a:rPr>
              <a:t> on the top of the circle to refer to the European funding, collaboration and impact.</a:t>
            </a:r>
          </a:p>
          <a:p>
            <a:pPr marL="285750" indent="-285750" algn="just">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Books </a:t>
            </a:r>
            <a:r>
              <a:rPr lang="en-GB" dirty="0">
                <a:latin typeface="Times New Roman" panose="02020603050405020304" pitchFamily="18" charset="0"/>
                <a:cs typeface="Times New Roman" panose="02020603050405020304" pitchFamily="18" charset="0"/>
                <a:sym typeface="Wingdings" panose="05000000000000000000" pitchFamily="2" charset="2"/>
              </a:rPr>
              <a:t></a:t>
            </a:r>
            <a:r>
              <a:rPr lang="en-GB" dirty="0">
                <a:latin typeface="Times New Roman" panose="02020603050405020304" pitchFamily="18" charset="0"/>
                <a:cs typeface="Times New Roman" panose="02020603050405020304" pitchFamily="18" charset="0"/>
              </a:rPr>
              <a:t> symbolize Education, Learning, Knowledge Acquisition and the main project’ outputs</a:t>
            </a:r>
          </a:p>
          <a:p>
            <a:pPr marL="285750" indent="-285750" algn="just">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Envelopes </a:t>
            </a:r>
            <a:r>
              <a:rPr lang="en-GB" dirty="0">
                <a:latin typeface="Times New Roman" panose="02020603050405020304" pitchFamily="18" charset="0"/>
                <a:cs typeface="Times New Roman" panose="02020603050405020304" pitchFamily="18" charset="0"/>
                <a:sym typeface="Wingdings" panose="05000000000000000000" pitchFamily="2" charset="2"/>
              </a:rPr>
              <a:t> </a:t>
            </a:r>
            <a:r>
              <a:rPr lang="en-GB" dirty="0">
                <a:latin typeface="Times New Roman" panose="02020603050405020304" pitchFamily="18" charset="0"/>
                <a:cs typeface="Times New Roman" panose="02020603050405020304" pitchFamily="18" charset="0"/>
              </a:rPr>
              <a:t>classic symbol of Media and Communication</a:t>
            </a:r>
          </a:p>
          <a:p>
            <a:pPr marL="285750" indent="-285750" algn="just">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Central circle </a:t>
            </a:r>
            <a:r>
              <a:rPr lang="en-GB" dirty="0">
                <a:latin typeface="Times New Roman" panose="02020603050405020304" pitchFamily="18" charset="0"/>
                <a:cs typeface="Times New Roman" panose="02020603050405020304" pitchFamily="18" charset="0"/>
                <a:sym typeface="Wingdings" panose="05000000000000000000" pitchFamily="2" charset="2"/>
              </a:rPr>
              <a:t> </a:t>
            </a:r>
            <a:r>
              <a:rPr lang="en-GB" dirty="0">
                <a:latin typeface="Times New Roman" panose="02020603050405020304" pitchFamily="18" charset="0"/>
                <a:cs typeface="Times New Roman" panose="02020603050405020304" pitchFamily="18" charset="0"/>
              </a:rPr>
              <a:t>refers to our Society (European family etc) </a:t>
            </a:r>
          </a:p>
          <a:p>
            <a:pPr marL="285750" indent="-285750" algn="just">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Smaller circles in and out of the central one </a:t>
            </a:r>
            <a:r>
              <a:rPr lang="en-GB" dirty="0">
                <a:latin typeface="Times New Roman" panose="02020603050405020304" pitchFamily="18" charset="0"/>
                <a:cs typeface="Times New Roman" panose="02020603050405020304" pitchFamily="18" charset="0"/>
                <a:sym typeface="Wingdings" panose="05000000000000000000" pitchFamily="2" charset="2"/>
              </a:rPr>
              <a:t></a:t>
            </a:r>
            <a:r>
              <a:rPr lang="en-GB" dirty="0">
                <a:latin typeface="Times New Roman" panose="02020603050405020304" pitchFamily="18" charset="0"/>
                <a:cs typeface="Times New Roman" panose="02020603050405020304" pitchFamily="18" charset="0"/>
              </a:rPr>
              <a:t> symbolize the various minorities and their need for inclusion. </a:t>
            </a:r>
          </a:p>
          <a:p>
            <a:pPr marL="285750" indent="-285750" algn="just">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Little plane </a:t>
            </a:r>
            <a:r>
              <a:rPr lang="en-GB" dirty="0">
                <a:latin typeface="Times New Roman" panose="02020603050405020304" pitchFamily="18" charset="0"/>
                <a:cs typeface="Times New Roman" panose="02020603050405020304" pitchFamily="18" charset="0"/>
                <a:sym typeface="Wingdings" panose="05000000000000000000" pitchFamily="2" charset="2"/>
              </a:rPr>
              <a:t> symbol of </a:t>
            </a:r>
            <a:r>
              <a:rPr lang="en-GB" dirty="0">
                <a:latin typeface="Times New Roman" panose="02020603050405020304" pitchFamily="18" charset="0"/>
                <a:cs typeface="Times New Roman" panose="02020603050405020304" pitchFamily="18" charset="0"/>
              </a:rPr>
              <a:t>the mobility of Erasmus+ projects, which enables the partnerships and the exchange of ideas in the context of the consortium, the target groups and the European citizens as a whole.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4545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7456" y="0"/>
            <a:ext cx="6516216" cy="876924"/>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714348" y="990154"/>
            <a:ext cx="7715304" cy="558964"/>
          </a:xfrm>
          <a:noFill/>
        </p:spPr>
        <p:txBody>
          <a:bodyPr>
            <a:normAutofit/>
          </a:bodyPr>
          <a:lstStyle/>
          <a:p>
            <a:r>
              <a:rPr lang="en-US" sz="1800" b="1" u="sng" dirty="0">
                <a:solidFill>
                  <a:schemeClr val="tx1"/>
                </a:solidFill>
                <a:latin typeface="Times New Roman" pitchFamily="18" charset="0"/>
                <a:cs typeface="Times New Roman" pitchFamily="18" charset="0"/>
              </a:rPr>
              <a:t>Visual Identity – Project LOGO </a:t>
            </a:r>
            <a:endParaRPr lang="en-US" sz="1600" b="1" u="sng" dirty="0">
              <a:solidFill>
                <a:schemeClr val="tx1"/>
              </a:solidFill>
              <a:latin typeface="Times New Roman" pitchFamily="18" charset="0"/>
              <a:cs typeface="Times New Roman" pitchFamily="18" charset="0"/>
            </a:endParaRPr>
          </a:p>
          <a:p>
            <a:endParaRPr lang="en-US" sz="1200" b="1" dirty="0">
              <a:solidFill>
                <a:schemeClr val="tx1"/>
              </a:solidFill>
              <a:latin typeface="Times New Roman" pitchFamily="18" charset="0"/>
              <a:cs typeface="Times New Roman" pitchFamily="18" charset="0"/>
            </a:endParaRPr>
          </a:p>
          <a:p>
            <a:pPr algn="just"/>
            <a:endParaRPr lang="en-US" sz="1600" dirty="0">
              <a:solidFill>
                <a:schemeClr val="tx1"/>
              </a:solidFill>
              <a:latin typeface="Times New Roman" pitchFamily="18" charset="0"/>
              <a:cs typeface="Times New Roman" pitchFamily="18" charset="0"/>
            </a:endParaRPr>
          </a:p>
          <a:p>
            <a:pPr algn="just"/>
            <a:endParaRPr lang="en-US" sz="1600" dirty="0">
              <a:solidFill>
                <a:schemeClr val="tx1"/>
              </a:solidFill>
              <a:latin typeface="Times New Roman" pitchFamily="18" charset="0"/>
              <a:cs typeface="Times New Roman" pitchFamily="18" charset="0"/>
            </a:endParaRPr>
          </a:p>
          <a:p>
            <a:pPr algn="just"/>
            <a:endParaRPr lang="el-GR" sz="1800" b="1" dirty="0">
              <a:solidFill>
                <a:schemeClr val="tx1"/>
              </a:solidFill>
              <a:latin typeface="Times New Roman" pitchFamily="18" charset="0"/>
              <a:cs typeface="Times New Roman" pitchFamily="18" charset="0"/>
            </a:endParaRPr>
          </a:p>
        </p:txBody>
      </p:sp>
      <p:pic>
        <p:nvPicPr>
          <p:cNvPr id="8" name="7 - Εικόνα" descr="iky-logo-web-2014.jpg"/>
          <p:cNvPicPr>
            <a:picLocks noChangeAspect="1"/>
          </p:cNvPicPr>
          <p:nvPr/>
        </p:nvPicPr>
        <p:blipFill>
          <a:blip r:embed="rId3"/>
          <a:stretch>
            <a:fillRect/>
          </a:stretch>
        </p:blipFill>
        <p:spPr>
          <a:xfrm>
            <a:off x="0" y="6030462"/>
            <a:ext cx="1763688" cy="827537"/>
          </a:xfrm>
          <a:prstGeom prst="rect">
            <a:avLst/>
          </a:prstGeom>
        </p:spPr>
      </p:pic>
      <p:pic>
        <p:nvPicPr>
          <p:cNvPr id="9" name="8 - Εικόνα" descr="EU logo 1.jpg"/>
          <p:cNvPicPr>
            <a:picLocks noChangeAspect="1"/>
          </p:cNvPicPr>
          <p:nvPr/>
        </p:nvPicPr>
        <p:blipFill>
          <a:blip r:embed="rId4"/>
          <a:stretch>
            <a:fillRect/>
          </a:stretch>
        </p:blipFill>
        <p:spPr>
          <a:xfrm>
            <a:off x="5220072" y="5993698"/>
            <a:ext cx="3923928" cy="864301"/>
          </a:xfrm>
          <a:prstGeom prst="rect">
            <a:avLst/>
          </a:prstGeom>
        </p:spPr>
      </p:pic>
      <p:pic>
        <p:nvPicPr>
          <p:cNvPr id="10" name="6 - Εικόνα" descr="ERMIS logo (circular).png">
            <a:extLst>
              <a:ext uri="{FF2B5EF4-FFF2-40B4-BE49-F238E27FC236}">
                <a16:creationId xmlns:a16="http://schemas.microsoft.com/office/drawing/2014/main" id="{827CCDDD-7D05-4FDE-845D-910CDD717B72}"/>
              </a:ext>
            </a:extLst>
          </p:cNvPr>
          <p:cNvPicPr>
            <a:picLocks noChangeAspect="1"/>
          </p:cNvPicPr>
          <p:nvPr/>
        </p:nvPicPr>
        <p:blipFill>
          <a:blip r:embed="rId5" cstate="print"/>
          <a:stretch>
            <a:fillRect/>
          </a:stretch>
        </p:blipFill>
        <p:spPr>
          <a:xfrm>
            <a:off x="251520" y="2377230"/>
            <a:ext cx="2880320" cy="2880320"/>
          </a:xfrm>
          <a:prstGeom prst="rect">
            <a:avLst/>
          </a:prstGeom>
        </p:spPr>
      </p:pic>
      <p:sp>
        <p:nvSpPr>
          <p:cNvPr id="11" name="TextBox 10">
            <a:extLst>
              <a:ext uri="{FF2B5EF4-FFF2-40B4-BE49-F238E27FC236}">
                <a16:creationId xmlns:a16="http://schemas.microsoft.com/office/drawing/2014/main" id="{95C7A1F0-AE3C-4D25-BB3A-E7A24B42E8B9}"/>
              </a:ext>
            </a:extLst>
          </p:cNvPr>
          <p:cNvSpPr txBox="1"/>
          <p:nvPr/>
        </p:nvSpPr>
        <p:spPr>
          <a:xfrm>
            <a:off x="3281884" y="2472674"/>
            <a:ext cx="5544616" cy="2585323"/>
          </a:xfrm>
          <a:prstGeom prst="rect">
            <a:avLst/>
          </a:prstGeom>
          <a:noFill/>
        </p:spPr>
        <p:txBody>
          <a:bodyPr wrap="square" rtlCol="0">
            <a:spAutoFit/>
          </a:bodyPr>
          <a:lstStyle/>
          <a:p>
            <a:pPr algn="just"/>
            <a:r>
              <a:rPr lang="en-GB" b="1" dirty="0">
                <a:latin typeface="Times New Roman" panose="02020603050405020304" pitchFamily="18" charset="0"/>
                <a:cs typeface="Times New Roman" panose="02020603050405020304" pitchFamily="18" charset="0"/>
              </a:rPr>
              <a:t>Acronym</a:t>
            </a:r>
          </a:p>
          <a:p>
            <a:pPr algn="just"/>
            <a:r>
              <a:rPr lang="en-GB" dirty="0">
                <a:latin typeface="Times New Roman" panose="02020603050405020304" pitchFamily="18" charset="0"/>
                <a:cs typeface="Times New Roman" panose="02020603050405020304" pitchFamily="18" charset="0"/>
              </a:rPr>
              <a:t>As far as the project’s acronym is concerned, the typeface </a:t>
            </a:r>
            <a:r>
              <a:rPr lang="en-GB" dirty="0" err="1">
                <a:latin typeface="Times New Roman" panose="02020603050405020304" pitchFamily="18" charset="0"/>
                <a:cs typeface="Times New Roman" panose="02020603050405020304" pitchFamily="18" charset="0"/>
              </a:rPr>
              <a:t>GreekHouseSymbolized</a:t>
            </a:r>
            <a:r>
              <a:rPr lang="en-GB" dirty="0">
                <a:latin typeface="Times New Roman" panose="02020603050405020304" pitchFamily="18" charset="0"/>
                <a:cs typeface="Times New Roman" panose="02020603050405020304" pitchFamily="18" charset="0"/>
              </a:rPr>
              <a:t> was chosen as it does not apply in any other visual similarities. </a:t>
            </a:r>
          </a:p>
          <a:p>
            <a:pPr algn="just"/>
            <a:r>
              <a:rPr lang="en-GB" dirty="0">
                <a:latin typeface="Times New Roman" panose="02020603050405020304" pitchFamily="18" charset="0"/>
                <a:cs typeface="Times New Roman" panose="02020603050405020304" pitchFamily="18" charset="0"/>
              </a:rPr>
              <a:t>The acronym is designed with the same blue </a:t>
            </a:r>
            <a:r>
              <a:rPr lang="en-GB" dirty="0" err="1">
                <a:latin typeface="Times New Roman" panose="02020603050405020304" pitchFamily="18" charset="0"/>
                <a:cs typeface="Times New Roman" panose="02020603050405020304" pitchFamily="18" charset="0"/>
              </a:rPr>
              <a:t>color</a:t>
            </a:r>
            <a:r>
              <a:rPr lang="en-GB" dirty="0">
                <a:latin typeface="Times New Roman" panose="02020603050405020304" pitchFamily="18" charset="0"/>
                <a:cs typeface="Times New Roman" panose="02020603050405020304" pitchFamily="18" charset="0"/>
              </a:rPr>
              <a:t> shades that are used for logo as a whole. </a:t>
            </a:r>
          </a:p>
          <a:p>
            <a:pPr algn="just"/>
            <a:r>
              <a:rPr lang="en-GB" dirty="0">
                <a:latin typeface="Times New Roman" panose="02020603050405020304" pitchFamily="18" charset="0"/>
                <a:cs typeface="Times New Roman" panose="02020603050405020304" pitchFamily="18" charset="0"/>
              </a:rPr>
              <a:t>The position of the acronym inside the logo was set harmonically for aesthetic reasons.</a:t>
            </a:r>
          </a:p>
          <a:p>
            <a:pPr algn="just"/>
            <a:r>
              <a:rPr lang="en-GB" dirty="0">
                <a:latin typeface="Times New Roman" panose="02020603050405020304" pitchFamily="18" charset="0"/>
                <a:cs typeface="Times New Roman" panose="02020603050405020304" pitchFamily="18" charset="0"/>
              </a:rPr>
              <a:t>However the language used in the logo is only English</a:t>
            </a:r>
          </a:p>
        </p:txBody>
      </p:sp>
    </p:spTree>
    <p:extLst>
      <p:ext uri="{BB962C8B-B14F-4D97-AF65-F5344CB8AC3E}">
        <p14:creationId xmlns:p14="http://schemas.microsoft.com/office/powerpoint/2010/main" val="22771211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7456" y="0"/>
            <a:ext cx="6516216" cy="876924"/>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714348" y="990154"/>
            <a:ext cx="7715304" cy="558964"/>
          </a:xfrm>
          <a:noFill/>
        </p:spPr>
        <p:txBody>
          <a:bodyPr>
            <a:normAutofit/>
          </a:bodyPr>
          <a:lstStyle/>
          <a:p>
            <a:r>
              <a:rPr lang="en-US" sz="1800" b="1" u="sng" dirty="0">
                <a:solidFill>
                  <a:schemeClr val="tx1"/>
                </a:solidFill>
                <a:latin typeface="Times New Roman" pitchFamily="18" charset="0"/>
                <a:cs typeface="Times New Roman" pitchFamily="18" charset="0"/>
              </a:rPr>
              <a:t>Visual Identity – Project LOGO </a:t>
            </a:r>
            <a:endParaRPr lang="en-US" sz="1600" b="1" u="sng" dirty="0">
              <a:solidFill>
                <a:schemeClr val="tx1"/>
              </a:solidFill>
              <a:latin typeface="Times New Roman" pitchFamily="18" charset="0"/>
              <a:cs typeface="Times New Roman" pitchFamily="18" charset="0"/>
            </a:endParaRPr>
          </a:p>
          <a:p>
            <a:endParaRPr lang="en-US" sz="1200" b="1" dirty="0">
              <a:solidFill>
                <a:schemeClr val="tx1"/>
              </a:solidFill>
              <a:latin typeface="Times New Roman" pitchFamily="18" charset="0"/>
              <a:cs typeface="Times New Roman" pitchFamily="18" charset="0"/>
            </a:endParaRPr>
          </a:p>
          <a:p>
            <a:pPr algn="just"/>
            <a:endParaRPr lang="en-US" sz="1600" dirty="0">
              <a:solidFill>
                <a:schemeClr val="tx1"/>
              </a:solidFill>
              <a:latin typeface="Times New Roman" pitchFamily="18" charset="0"/>
              <a:cs typeface="Times New Roman" pitchFamily="18" charset="0"/>
            </a:endParaRPr>
          </a:p>
          <a:p>
            <a:pPr algn="just"/>
            <a:endParaRPr lang="en-US" sz="1600" dirty="0">
              <a:solidFill>
                <a:schemeClr val="tx1"/>
              </a:solidFill>
              <a:latin typeface="Times New Roman" pitchFamily="18" charset="0"/>
              <a:cs typeface="Times New Roman" pitchFamily="18" charset="0"/>
            </a:endParaRPr>
          </a:p>
          <a:p>
            <a:pPr algn="just"/>
            <a:endParaRPr lang="el-GR" sz="1800" b="1" dirty="0">
              <a:solidFill>
                <a:schemeClr val="tx1"/>
              </a:solidFill>
              <a:latin typeface="Times New Roman" pitchFamily="18" charset="0"/>
              <a:cs typeface="Times New Roman" pitchFamily="18" charset="0"/>
            </a:endParaRPr>
          </a:p>
        </p:txBody>
      </p:sp>
      <p:pic>
        <p:nvPicPr>
          <p:cNvPr id="8" name="7 - Εικόνα" descr="iky-logo-web-2014.jpg"/>
          <p:cNvPicPr>
            <a:picLocks noChangeAspect="1"/>
          </p:cNvPicPr>
          <p:nvPr/>
        </p:nvPicPr>
        <p:blipFill>
          <a:blip r:embed="rId3"/>
          <a:stretch>
            <a:fillRect/>
          </a:stretch>
        </p:blipFill>
        <p:spPr>
          <a:xfrm>
            <a:off x="0" y="6030462"/>
            <a:ext cx="1763688" cy="827537"/>
          </a:xfrm>
          <a:prstGeom prst="rect">
            <a:avLst/>
          </a:prstGeom>
        </p:spPr>
      </p:pic>
      <p:pic>
        <p:nvPicPr>
          <p:cNvPr id="9" name="8 - Εικόνα" descr="EU logo 1.jpg"/>
          <p:cNvPicPr>
            <a:picLocks noChangeAspect="1"/>
          </p:cNvPicPr>
          <p:nvPr/>
        </p:nvPicPr>
        <p:blipFill>
          <a:blip r:embed="rId4"/>
          <a:stretch>
            <a:fillRect/>
          </a:stretch>
        </p:blipFill>
        <p:spPr>
          <a:xfrm>
            <a:off x="5220072" y="5993698"/>
            <a:ext cx="3923928" cy="864301"/>
          </a:xfrm>
          <a:prstGeom prst="rect">
            <a:avLst/>
          </a:prstGeom>
        </p:spPr>
      </p:pic>
      <p:pic>
        <p:nvPicPr>
          <p:cNvPr id="10" name="6 - Εικόνα" descr="ERMIS logo (circular).png">
            <a:extLst>
              <a:ext uri="{FF2B5EF4-FFF2-40B4-BE49-F238E27FC236}">
                <a16:creationId xmlns:a16="http://schemas.microsoft.com/office/drawing/2014/main" id="{827CCDDD-7D05-4FDE-845D-910CDD717B72}"/>
              </a:ext>
            </a:extLst>
          </p:cNvPr>
          <p:cNvPicPr>
            <a:picLocks noChangeAspect="1"/>
          </p:cNvPicPr>
          <p:nvPr/>
        </p:nvPicPr>
        <p:blipFill>
          <a:blip r:embed="rId5" cstate="print"/>
          <a:stretch>
            <a:fillRect/>
          </a:stretch>
        </p:blipFill>
        <p:spPr>
          <a:xfrm>
            <a:off x="251520" y="2377230"/>
            <a:ext cx="2880320" cy="2880320"/>
          </a:xfrm>
          <a:prstGeom prst="rect">
            <a:avLst/>
          </a:prstGeom>
        </p:spPr>
      </p:pic>
      <p:sp>
        <p:nvSpPr>
          <p:cNvPr id="12" name="TextBox 11">
            <a:extLst>
              <a:ext uri="{FF2B5EF4-FFF2-40B4-BE49-F238E27FC236}">
                <a16:creationId xmlns:a16="http://schemas.microsoft.com/office/drawing/2014/main" id="{A38B41D0-01BE-4730-A1D9-04783B42ADD1}"/>
              </a:ext>
            </a:extLst>
          </p:cNvPr>
          <p:cNvSpPr txBox="1"/>
          <p:nvPr/>
        </p:nvSpPr>
        <p:spPr>
          <a:xfrm>
            <a:off x="3317084" y="2564904"/>
            <a:ext cx="5112568" cy="2031325"/>
          </a:xfrm>
          <a:prstGeom prst="rect">
            <a:avLst/>
          </a:prstGeom>
          <a:noFill/>
        </p:spPr>
        <p:txBody>
          <a:bodyPr wrap="square">
            <a:spAutoFit/>
          </a:bodyPr>
          <a:lstStyle/>
          <a:p>
            <a:pPr marL="285750" indent="-285750"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The logo is available in different formats (</a:t>
            </a:r>
            <a:r>
              <a:rPr lang="en-GB" dirty="0" err="1">
                <a:latin typeface="Times New Roman" panose="02020603050405020304" pitchFamily="18" charset="0"/>
                <a:cs typeface="Times New Roman" panose="02020603050405020304" pitchFamily="18" charset="0"/>
              </a:rPr>
              <a:t>png</a:t>
            </a:r>
            <a:r>
              <a:rPr lang="en-GB" dirty="0">
                <a:latin typeface="Times New Roman" panose="02020603050405020304" pitchFamily="18" charset="0"/>
                <a:cs typeface="Times New Roman" panose="02020603050405020304" pitchFamily="18" charset="0"/>
              </a:rPr>
              <a:t>, jpeg, pdf)</a:t>
            </a:r>
          </a:p>
          <a:p>
            <a:pPr algn="just"/>
            <a:endParaRPr lang="en-GB"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It is required to be included in all project’s deliverables and communication materials (both hard copy and electronic as well as in any kind of promotional material and events).</a:t>
            </a:r>
          </a:p>
        </p:txBody>
      </p:sp>
    </p:spTree>
    <p:extLst>
      <p:ext uri="{BB962C8B-B14F-4D97-AF65-F5344CB8AC3E}">
        <p14:creationId xmlns:p14="http://schemas.microsoft.com/office/powerpoint/2010/main" val="31863596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714348" y="1285860"/>
            <a:ext cx="7818092" cy="4303380"/>
          </a:xfrm>
          <a:noFill/>
        </p:spPr>
        <p:txBody>
          <a:bodyPr>
            <a:normAutofit lnSpcReduction="10000"/>
          </a:bodyPr>
          <a:lstStyle/>
          <a:p>
            <a:r>
              <a:rPr lang="en-US" sz="2000" b="1" u="sng" dirty="0">
                <a:solidFill>
                  <a:schemeClr val="tx1"/>
                </a:solidFill>
                <a:latin typeface="Times New Roman" pitchFamily="18" charset="0"/>
                <a:cs typeface="Times New Roman" pitchFamily="18" charset="0"/>
              </a:rPr>
              <a:t>Visual Identity – Basic issues</a:t>
            </a:r>
            <a:endParaRPr lang="en-US" sz="1800" b="1" u="sng" dirty="0">
              <a:solidFill>
                <a:schemeClr val="tx1"/>
              </a:solidFill>
              <a:latin typeface="Times New Roman" pitchFamily="18" charset="0"/>
              <a:cs typeface="Times New Roman" pitchFamily="18" charset="0"/>
            </a:endParaRPr>
          </a:p>
          <a:p>
            <a:endParaRPr lang="en-US" sz="1200" b="1" dirty="0">
              <a:solidFill>
                <a:schemeClr val="tx1"/>
              </a:solidFill>
              <a:latin typeface="Times New Roman" pitchFamily="18" charset="0"/>
              <a:cs typeface="Times New Roman" pitchFamily="18" charset="0"/>
            </a:endParaRPr>
          </a:p>
          <a:p>
            <a:pPr algn="just"/>
            <a:r>
              <a:rPr lang="en-US" sz="1800" dirty="0">
                <a:solidFill>
                  <a:schemeClr val="tx1"/>
                </a:solidFill>
                <a:latin typeface="Times New Roman" pitchFamily="18" charset="0"/>
                <a:cs typeface="Times New Roman" pitchFamily="18" charset="0"/>
              </a:rPr>
              <a:t>Typeface </a:t>
            </a:r>
          </a:p>
          <a:p>
            <a:pPr algn="just">
              <a:buFont typeface="Arial" pitchFamily="34" charset="0"/>
              <a:buChar char="•"/>
            </a:pPr>
            <a:r>
              <a:rPr lang="en-US" sz="1800" dirty="0">
                <a:solidFill>
                  <a:schemeClr val="tx1"/>
                </a:solidFill>
                <a:latin typeface="Times New Roman" pitchFamily="18" charset="0"/>
                <a:cs typeface="Times New Roman" pitchFamily="18" charset="0"/>
              </a:rPr>
              <a:t> Times New Roman </a:t>
            </a:r>
          </a:p>
          <a:p>
            <a:pPr algn="just">
              <a:buFont typeface="Arial" pitchFamily="34" charset="0"/>
              <a:buChar char="•"/>
            </a:pPr>
            <a:r>
              <a:rPr lang="en-US" sz="1800" dirty="0">
                <a:solidFill>
                  <a:schemeClr val="tx1"/>
                </a:solidFill>
                <a:latin typeface="Times New Roman" pitchFamily="18" charset="0"/>
                <a:cs typeface="Times New Roman" pitchFamily="18" charset="0"/>
              </a:rPr>
              <a:t> Arial</a:t>
            </a:r>
          </a:p>
          <a:p>
            <a:pPr algn="just"/>
            <a:endParaRPr lang="en-US" sz="1800" dirty="0">
              <a:solidFill>
                <a:schemeClr val="tx1"/>
              </a:solidFill>
              <a:latin typeface="Times New Roman" pitchFamily="18" charset="0"/>
              <a:cs typeface="Times New Roman" pitchFamily="18" charset="0"/>
            </a:endParaRPr>
          </a:p>
          <a:p>
            <a:pPr algn="just">
              <a:buFont typeface="Arial" pitchFamily="34" charset="0"/>
              <a:buChar char="•"/>
            </a:pPr>
            <a:r>
              <a:rPr lang="en-US" sz="1800" dirty="0">
                <a:solidFill>
                  <a:schemeClr val="tx1"/>
                </a:solidFill>
                <a:latin typeface="Times New Roman" pitchFamily="18" charset="0"/>
                <a:cs typeface="Times New Roman" pitchFamily="18" charset="0"/>
              </a:rPr>
              <a:t>Basic Power Point </a:t>
            </a:r>
          </a:p>
          <a:p>
            <a:pPr algn="just">
              <a:buFont typeface="Arial" pitchFamily="34" charset="0"/>
              <a:buChar char="•"/>
            </a:pPr>
            <a:r>
              <a:rPr lang="en-US" sz="1800" dirty="0">
                <a:solidFill>
                  <a:schemeClr val="tx1"/>
                </a:solidFill>
                <a:latin typeface="Times New Roman" pitchFamily="18" charset="0"/>
                <a:cs typeface="Times New Roman" pitchFamily="18" charset="0"/>
              </a:rPr>
              <a:t> Basic Word</a:t>
            </a:r>
          </a:p>
          <a:p>
            <a:pPr algn="just">
              <a:buFont typeface="Arial" pitchFamily="34" charset="0"/>
              <a:buChar char="•"/>
            </a:pPr>
            <a:r>
              <a:rPr lang="en-US" sz="1800" dirty="0">
                <a:solidFill>
                  <a:schemeClr val="tx1"/>
                </a:solidFill>
                <a:latin typeface="Times New Roman" pitchFamily="18" charset="0"/>
                <a:cs typeface="Times New Roman" pitchFamily="18" charset="0"/>
              </a:rPr>
              <a:t> Basic Excel</a:t>
            </a:r>
          </a:p>
          <a:p>
            <a:pPr algn="just">
              <a:buFont typeface="Arial" pitchFamily="34" charset="0"/>
              <a:buChar char="•"/>
            </a:pPr>
            <a:endParaRPr lang="en-US" sz="1800" dirty="0">
              <a:solidFill>
                <a:schemeClr val="tx1"/>
              </a:solidFill>
              <a:latin typeface="Times New Roman" pitchFamily="18" charset="0"/>
              <a:cs typeface="Times New Roman" pitchFamily="18" charset="0"/>
            </a:endParaRPr>
          </a:p>
          <a:p>
            <a:pPr algn="just"/>
            <a:r>
              <a:rPr lang="en-US" sz="1800" dirty="0">
                <a:solidFill>
                  <a:schemeClr val="tx1"/>
                </a:solidFill>
                <a:latin typeface="Times New Roman" pitchFamily="18" charset="0"/>
                <a:cs typeface="Times New Roman" pitchFamily="18" charset="0"/>
              </a:rPr>
              <a:t>Always the 3 logos (ERMIScom, IKY, EU funding)</a:t>
            </a:r>
          </a:p>
          <a:p>
            <a:pPr algn="just"/>
            <a:endParaRPr lang="en-US" sz="1800" dirty="0">
              <a:solidFill>
                <a:schemeClr val="tx1"/>
              </a:solidFill>
              <a:latin typeface="Times New Roman" pitchFamily="18" charset="0"/>
              <a:cs typeface="Times New Roman" pitchFamily="18" charset="0"/>
            </a:endParaRPr>
          </a:p>
          <a:p>
            <a:pPr algn="just"/>
            <a:r>
              <a:rPr lang="en-US" sz="1800" dirty="0">
                <a:solidFill>
                  <a:schemeClr val="tx1"/>
                </a:solidFill>
                <a:latin typeface="Times New Roman" pitchFamily="18" charset="0"/>
                <a:cs typeface="Times New Roman" pitchFamily="18" charset="0"/>
              </a:rPr>
              <a:t>Visual identity aims to provide a consistent performance and to attract awareness to support the objectives at its best</a:t>
            </a:r>
          </a:p>
          <a:p>
            <a:pPr algn="just"/>
            <a:endParaRPr lang="en-US" sz="1500" dirty="0">
              <a:solidFill>
                <a:schemeClr val="tx1"/>
              </a:solidFill>
              <a:latin typeface="Times New Roman" pitchFamily="18" charset="0"/>
              <a:cs typeface="Times New Roman" pitchFamily="18" charset="0"/>
            </a:endParaRPr>
          </a:p>
          <a:p>
            <a:pPr algn="just"/>
            <a:endParaRPr lang="en-US" sz="1500" dirty="0">
              <a:solidFill>
                <a:schemeClr val="tx1"/>
              </a:solidFill>
              <a:latin typeface="Times New Roman" pitchFamily="18" charset="0"/>
              <a:cs typeface="Times New Roman" pitchFamily="18" charset="0"/>
            </a:endParaRPr>
          </a:p>
          <a:p>
            <a:pPr algn="just"/>
            <a:endParaRPr lang="en-US" sz="1500" dirty="0">
              <a:solidFill>
                <a:schemeClr val="tx1"/>
              </a:solidFill>
              <a:latin typeface="Times New Roman" pitchFamily="18" charset="0"/>
              <a:cs typeface="Times New Roman" pitchFamily="18" charset="0"/>
            </a:endParaRPr>
          </a:p>
          <a:p>
            <a:pPr algn="just"/>
            <a:endParaRPr lang="en-US" sz="1500" dirty="0">
              <a:solidFill>
                <a:schemeClr val="tx1"/>
              </a:solidFill>
              <a:latin typeface="Times New Roman" pitchFamily="18" charset="0"/>
              <a:cs typeface="Times New Roman" pitchFamily="18" charset="0"/>
            </a:endParaRPr>
          </a:p>
          <a:p>
            <a:pPr algn="just"/>
            <a:endParaRPr lang="en-US" sz="1500" dirty="0">
              <a:solidFill>
                <a:schemeClr val="tx1"/>
              </a:solidFill>
              <a:latin typeface="Times New Roman" pitchFamily="18" charset="0"/>
              <a:cs typeface="Times New Roman" pitchFamily="18" charset="0"/>
            </a:endParaRPr>
          </a:p>
          <a:p>
            <a:pPr algn="just"/>
            <a:endParaRPr lang="en-US" sz="1500" dirty="0">
              <a:solidFill>
                <a:schemeClr val="tx1"/>
              </a:solidFill>
              <a:latin typeface="Times New Roman" pitchFamily="18" charset="0"/>
              <a:cs typeface="Times New Roman" pitchFamily="18" charset="0"/>
            </a:endParaRPr>
          </a:p>
          <a:p>
            <a:pPr algn="just"/>
            <a:endParaRPr lang="en-US" sz="1500" dirty="0">
              <a:solidFill>
                <a:schemeClr val="tx1"/>
              </a:solidFill>
              <a:latin typeface="Times New Roman" pitchFamily="18" charset="0"/>
              <a:cs typeface="Times New Roman" pitchFamily="18" charset="0"/>
            </a:endParaRPr>
          </a:p>
          <a:p>
            <a:pPr algn="just"/>
            <a:endParaRPr lang="en-US" sz="1500" dirty="0">
              <a:solidFill>
                <a:schemeClr val="tx1"/>
              </a:solidFill>
              <a:latin typeface="Times New Roman" pitchFamily="18" charset="0"/>
              <a:cs typeface="Times New Roman" pitchFamily="18" charset="0"/>
            </a:endParaRPr>
          </a:p>
          <a:p>
            <a:pPr algn="just"/>
            <a:endParaRPr lang="en-US" sz="1500" dirty="0">
              <a:solidFill>
                <a:schemeClr val="tx1"/>
              </a:solidFill>
              <a:latin typeface="Times New Roman" pitchFamily="18" charset="0"/>
              <a:cs typeface="Times New Roman" pitchFamily="18" charset="0"/>
            </a:endParaRPr>
          </a:p>
          <a:p>
            <a:pPr algn="just"/>
            <a:endParaRPr lang="el-GR" sz="1500" dirty="0">
              <a:solidFill>
                <a:schemeClr val="tx1"/>
              </a:solidFill>
              <a:latin typeface="Times New Roman" pitchFamily="18" charset="0"/>
              <a:cs typeface="Times New Roman" pitchFamily="18" charset="0"/>
            </a:endParaRPr>
          </a:p>
        </p:txBody>
      </p:sp>
      <p:pic>
        <p:nvPicPr>
          <p:cNvPr id="7" name="6 - Εικόνα" descr="ERMIS logo (circular).png"/>
          <p:cNvPicPr>
            <a:picLocks noChangeAspect="1"/>
          </p:cNvPicPr>
          <p:nvPr/>
        </p:nvPicPr>
        <p:blipFill>
          <a:blip r:embed="rId3"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4"/>
          <a:stretch>
            <a:fillRect/>
          </a:stretch>
        </p:blipFill>
        <p:spPr>
          <a:xfrm>
            <a:off x="0" y="5718344"/>
            <a:ext cx="2428892" cy="1139656"/>
          </a:xfrm>
          <a:prstGeom prst="rect">
            <a:avLst/>
          </a:prstGeom>
        </p:spPr>
      </p:pic>
      <p:pic>
        <p:nvPicPr>
          <p:cNvPr id="9" name="8 - Εικόνα" descr="EU logo 1.jpg"/>
          <p:cNvPicPr>
            <a:picLocks noChangeAspect="1"/>
          </p:cNvPicPr>
          <p:nvPr/>
        </p:nvPicPr>
        <p:blipFill>
          <a:blip r:embed="rId5"/>
          <a:stretch>
            <a:fillRect/>
          </a:stretch>
        </p:blipFill>
        <p:spPr>
          <a:xfrm>
            <a:off x="3923345" y="5708076"/>
            <a:ext cx="5220655" cy="1149924"/>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539552" y="1141274"/>
            <a:ext cx="8352928" cy="4519974"/>
          </a:xfrm>
          <a:noFill/>
        </p:spPr>
        <p:txBody>
          <a:bodyPr>
            <a:normAutofit lnSpcReduction="10000"/>
          </a:bodyPr>
          <a:lstStyle/>
          <a:p>
            <a:r>
              <a:rPr lang="en-US" sz="2000" b="1" u="sng" dirty="0">
                <a:solidFill>
                  <a:schemeClr val="tx1"/>
                </a:solidFill>
                <a:latin typeface="Times New Roman" pitchFamily="18" charset="0"/>
                <a:cs typeface="Times New Roman" pitchFamily="18" charset="0"/>
              </a:rPr>
              <a:t>Visual Identity - Press releases and articles</a:t>
            </a:r>
          </a:p>
          <a:p>
            <a:pPr algn="just"/>
            <a:endParaRPr lang="en-US" sz="1500" dirty="0">
              <a:solidFill>
                <a:schemeClr val="tx1"/>
              </a:solidFill>
              <a:latin typeface="Times New Roman" pitchFamily="18" charset="0"/>
              <a:cs typeface="Times New Roman" pitchFamily="18" charset="0"/>
            </a:endParaRPr>
          </a:p>
          <a:p>
            <a:pPr algn="just"/>
            <a:r>
              <a:rPr lang="en-US" sz="1800" b="1" dirty="0">
                <a:solidFill>
                  <a:schemeClr val="tx1"/>
                </a:solidFill>
                <a:latin typeface="Times New Roman" pitchFamily="18" charset="0"/>
                <a:cs typeface="Times New Roman" pitchFamily="18" charset="0"/>
              </a:rPr>
              <a:t>Press releases </a:t>
            </a:r>
            <a:r>
              <a:rPr lang="en-US" sz="1800" dirty="0">
                <a:solidFill>
                  <a:schemeClr val="tx1"/>
                </a:solidFill>
                <a:latin typeface="Times New Roman" pitchFamily="18" charset="0"/>
                <a:cs typeface="Times New Roman" pitchFamily="18" charset="0"/>
              </a:rPr>
              <a:t>aim to present interesting news about the project, in order to draw attention of other national or regional stakeholders and the targeted audiences.</a:t>
            </a:r>
          </a:p>
          <a:p>
            <a:pPr algn="just"/>
            <a:endParaRPr lang="en-US" sz="1800" dirty="0">
              <a:solidFill>
                <a:schemeClr val="tx1"/>
              </a:solidFill>
              <a:latin typeface="Times New Roman" pitchFamily="18" charset="0"/>
              <a:cs typeface="Times New Roman" pitchFamily="18" charset="0"/>
            </a:endParaRPr>
          </a:p>
          <a:p>
            <a:pPr algn="just"/>
            <a:r>
              <a:rPr lang="en-US" sz="1800" b="1" dirty="0">
                <a:solidFill>
                  <a:schemeClr val="tx1"/>
                </a:solidFill>
                <a:latin typeface="Times New Roman" pitchFamily="18" charset="0"/>
                <a:cs typeface="Times New Roman" pitchFamily="18" charset="0"/>
              </a:rPr>
              <a:t>Format and content specifications</a:t>
            </a:r>
          </a:p>
          <a:p>
            <a:pPr marL="285750" indent="-285750" algn="just">
              <a:buFont typeface="Arial" panose="020B0604020202020204" pitchFamily="34" charset="0"/>
              <a:buChar char="•"/>
            </a:pPr>
            <a:r>
              <a:rPr lang="en-US" sz="1800" dirty="0">
                <a:solidFill>
                  <a:schemeClr val="tx1"/>
                </a:solidFill>
                <a:latin typeface="Times New Roman" pitchFamily="18" charset="0"/>
                <a:cs typeface="Times New Roman" pitchFamily="18" charset="0"/>
              </a:rPr>
              <a:t>date </a:t>
            </a:r>
          </a:p>
          <a:p>
            <a:pPr algn="just">
              <a:buFont typeface="Arial" pitchFamily="34" charset="0"/>
              <a:buChar char="•"/>
            </a:pPr>
            <a:r>
              <a:rPr lang="en-US" sz="1800" dirty="0">
                <a:solidFill>
                  <a:schemeClr val="tx1"/>
                </a:solidFill>
                <a:latin typeface="Times New Roman" pitchFamily="18" charset="0"/>
                <a:cs typeface="Times New Roman" pitchFamily="18" charset="0"/>
              </a:rPr>
              <a:t> attractive headline </a:t>
            </a:r>
          </a:p>
          <a:p>
            <a:pPr algn="just">
              <a:buFont typeface="Arial" pitchFamily="34" charset="0"/>
              <a:buChar char="•"/>
            </a:pPr>
            <a:r>
              <a:rPr lang="en-US" sz="1800" dirty="0">
                <a:solidFill>
                  <a:schemeClr val="tx1"/>
                </a:solidFill>
                <a:latin typeface="Times New Roman" pitchFamily="18" charset="0"/>
                <a:cs typeface="Times New Roman" pitchFamily="18" charset="0"/>
              </a:rPr>
              <a:t> clear and strong first paragraph summarizing the essential </a:t>
            </a:r>
          </a:p>
          <a:p>
            <a:pPr algn="just">
              <a:buFont typeface="Arial" pitchFamily="34" charset="0"/>
              <a:buChar char="•"/>
            </a:pPr>
            <a:r>
              <a:rPr lang="en-US" sz="1800" dirty="0">
                <a:solidFill>
                  <a:schemeClr val="tx1"/>
                </a:solidFill>
                <a:latin typeface="Times New Roman" pitchFamily="18" charset="0"/>
                <a:cs typeface="Times New Roman" pitchFamily="18" charset="0"/>
              </a:rPr>
              <a:t> other paragraphs to develop the issue </a:t>
            </a:r>
          </a:p>
          <a:p>
            <a:pPr algn="just">
              <a:buFont typeface="Arial" pitchFamily="34" charset="0"/>
              <a:buChar char="•"/>
            </a:pPr>
            <a:r>
              <a:rPr lang="en-US" sz="1800" dirty="0">
                <a:solidFill>
                  <a:schemeClr val="tx1"/>
                </a:solidFill>
                <a:latin typeface="Times New Roman" pitchFamily="18" charset="0"/>
                <a:cs typeface="Times New Roman" pitchFamily="18" charset="0"/>
              </a:rPr>
              <a:t> contact details for more information </a:t>
            </a:r>
          </a:p>
          <a:p>
            <a:pPr algn="just">
              <a:buFont typeface="Arial" pitchFamily="34" charset="0"/>
              <a:buChar char="•"/>
            </a:pPr>
            <a:r>
              <a:rPr lang="en-US" sz="1800" dirty="0">
                <a:solidFill>
                  <a:schemeClr val="tx1"/>
                </a:solidFill>
                <a:latin typeface="Times New Roman" pitchFamily="18" charset="0"/>
                <a:cs typeface="Times New Roman" pitchFamily="18" charset="0"/>
              </a:rPr>
              <a:t> always the logos</a:t>
            </a:r>
          </a:p>
          <a:p>
            <a:pPr algn="just">
              <a:buFont typeface="Arial" pitchFamily="34" charset="0"/>
              <a:buChar char="•"/>
            </a:pPr>
            <a:endParaRPr lang="en-US" sz="1600" dirty="0">
              <a:solidFill>
                <a:schemeClr val="tx1"/>
              </a:solidFill>
              <a:latin typeface="Times New Roman" pitchFamily="18" charset="0"/>
              <a:cs typeface="Times New Roman" pitchFamily="18" charset="0"/>
            </a:endParaRPr>
          </a:p>
          <a:p>
            <a:pPr marL="285750" indent="-285750" algn="just">
              <a:buFont typeface="Wingdings" panose="05000000000000000000" pitchFamily="2" charset="2"/>
              <a:buChar char="Ø"/>
            </a:pPr>
            <a:r>
              <a:rPr lang="en-US" sz="1800" dirty="0">
                <a:solidFill>
                  <a:schemeClr val="tx1"/>
                </a:solidFill>
                <a:latin typeface="Times New Roman" pitchFamily="18" charset="0"/>
                <a:cs typeface="Times New Roman" pitchFamily="18" charset="0"/>
              </a:rPr>
              <a:t>English for European level, regional or national language for local and regional levels</a:t>
            </a:r>
          </a:p>
          <a:p>
            <a:pPr algn="just"/>
            <a:endParaRPr lang="en-US" sz="1500" dirty="0">
              <a:solidFill>
                <a:schemeClr val="tx1"/>
              </a:solidFill>
              <a:latin typeface="Times New Roman" pitchFamily="18" charset="0"/>
              <a:cs typeface="Times New Roman" pitchFamily="18" charset="0"/>
            </a:endParaRPr>
          </a:p>
          <a:p>
            <a:pPr algn="just"/>
            <a:endParaRPr lang="el-GR" sz="1500" dirty="0">
              <a:solidFill>
                <a:schemeClr val="tx1"/>
              </a:solidFill>
              <a:latin typeface="Times New Roman" pitchFamily="18" charset="0"/>
              <a:cs typeface="Times New Roman" pitchFamily="18" charset="0"/>
            </a:endParaRPr>
          </a:p>
        </p:txBody>
      </p:sp>
      <p:pic>
        <p:nvPicPr>
          <p:cNvPr id="7" name="6 - Εικόνα" descr="ERMIS logo (circular).png"/>
          <p:cNvPicPr>
            <a:picLocks noChangeAspect="1"/>
          </p:cNvPicPr>
          <p:nvPr/>
        </p:nvPicPr>
        <p:blipFill>
          <a:blip r:embed="rId3"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4"/>
          <a:stretch>
            <a:fillRect/>
          </a:stretch>
        </p:blipFill>
        <p:spPr>
          <a:xfrm>
            <a:off x="0" y="5718344"/>
            <a:ext cx="2428892" cy="1139656"/>
          </a:xfrm>
          <a:prstGeom prst="rect">
            <a:avLst/>
          </a:prstGeom>
        </p:spPr>
      </p:pic>
      <p:pic>
        <p:nvPicPr>
          <p:cNvPr id="9" name="8 - Εικόνα" descr="EU logo 1.jpg"/>
          <p:cNvPicPr>
            <a:picLocks noChangeAspect="1"/>
          </p:cNvPicPr>
          <p:nvPr/>
        </p:nvPicPr>
        <p:blipFill>
          <a:blip r:embed="rId5"/>
          <a:stretch>
            <a:fillRect/>
          </a:stretch>
        </p:blipFill>
        <p:spPr>
          <a:xfrm>
            <a:off x="3923345" y="5708076"/>
            <a:ext cx="5220655" cy="1149924"/>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755576" y="1268760"/>
            <a:ext cx="7992888" cy="4752528"/>
          </a:xfrm>
          <a:noFill/>
        </p:spPr>
        <p:txBody>
          <a:bodyPr>
            <a:normAutofit/>
          </a:bodyPr>
          <a:lstStyle/>
          <a:p>
            <a:r>
              <a:rPr lang="en-US" sz="1800" b="1" u="sng" dirty="0">
                <a:solidFill>
                  <a:schemeClr val="tx1"/>
                </a:solidFill>
                <a:latin typeface="Times New Roman" pitchFamily="18" charset="0"/>
                <a:cs typeface="Times New Roman" pitchFamily="18" charset="0"/>
              </a:rPr>
              <a:t>Visual Identity – Newsletters</a:t>
            </a:r>
          </a:p>
          <a:p>
            <a:endParaRPr lang="en-US" sz="1500" dirty="0">
              <a:solidFill>
                <a:schemeClr val="tx1"/>
              </a:solidFill>
              <a:latin typeface="Times New Roman" pitchFamily="18" charset="0"/>
              <a:cs typeface="Times New Roman" pitchFamily="18" charset="0"/>
            </a:endParaRPr>
          </a:p>
          <a:p>
            <a:pPr algn="just"/>
            <a:r>
              <a:rPr lang="en-US" sz="1600" dirty="0">
                <a:solidFill>
                  <a:schemeClr val="tx1"/>
                </a:solidFill>
                <a:latin typeface="Times New Roman" pitchFamily="18" charset="0"/>
                <a:cs typeface="Times New Roman" pitchFamily="18" charset="0"/>
              </a:rPr>
              <a:t>A newsletter will be created every 4 months, during the 3 years of the project, to provide regular short updates on the project’s progress to the interested public. </a:t>
            </a:r>
          </a:p>
          <a:p>
            <a:pPr algn="just"/>
            <a:endParaRPr lang="en-US" sz="1600" dirty="0">
              <a:solidFill>
                <a:schemeClr val="tx1"/>
              </a:solidFill>
              <a:latin typeface="Times New Roman" pitchFamily="18" charset="0"/>
              <a:cs typeface="Times New Roman" pitchFamily="18" charset="0"/>
            </a:endParaRPr>
          </a:p>
          <a:p>
            <a:pPr algn="just">
              <a:buFont typeface="Arial" pitchFamily="34" charset="0"/>
              <a:buChar char="•"/>
            </a:pPr>
            <a:r>
              <a:rPr lang="en-US" sz="1600" dirty="0">
                <a:solidFill>
                  <a:schemeClr val="tx1"/>
                </a:solidFill>
                <a:latin typeface="Times New Roman" pitchFamily="18" charset="0"/>
                <a:cs typeface="Times New Roman" pitchFamily="18" charset="0"/>
              </a:rPr>
              <a:t> brief, in order to be effective</a:t>
            </a:r>
          </a:p>
          <a:p>
            <a:pPr algn="just">
              <a:buFont typeface="Arial" pitchFamily="34" charset="0"/>
              <a:buChar char="•"/>
            </a:pPr>
            <a:r>
              <a:rPr lang="en-US" sz="1600" dirty="0">
                <a:solidFill>
                  <a:schemeClr val="tx1"/>
                </a:solidFill>
                <a:latin typeface="Times New Roman" pitchFamily="18" charset="0"/>
                <a:cs typeface="Times New Roman" pitchFamily="18" charset="0"/>
              </a:rPr>
              <a:t> with links (where necessary) to the relevant original source</a:t>
            </a:r>
          </a:p>
          <a:p>
            <a:pPr algn="just">
              <a:buFont typeface="Arial" pitchFamily="34" charset="0"/>
              <a:buChar char="•"/>
            </a:pPr>
            <a:r>
              <a:rPr lang="en-US" sz="1600" dirty="0">
                <a:solidFill>
                  <a:schemeClr val="tx1"/>
                </a:solidFill>
                <a:latin typeface="Times New Roman" pitchFamily="18" charset="0"/>
                <a:cs typeface="Times New Roman" pitchFamily="18" charset="0"/>
              </a:rPr>
              <a:t> a picture should be chosen for each article</a:t>
            </a:r>
          </a:p>
          <a:p>
            <a:pPr algn="just"/>
            <a:endParaRPr lang="en-US" sz="1600" dirty="0">
              <a:solidFill>
                <a:schemeClr val="tx1"/>
              </a:solidFill>
              <a:latin typeface="Times New Roman" pitchFamily="18" charset="0"/>
              <a:cs typeface="Times New Roman" pitchFamily="18" charset="0"/>
            </a:endParaRPr>
          </a:p>
          <a:p>
            <a:pPr algn="just"/>
            <a:r>
              <a:rPr lang="en-US" sz="1600" dirty="0">
                <a:solidFill>
                  <a:schemeClr val="tx1"/>
                </a:solidFill>
                <a:latin typeface="Times New Roman" pitchFamily="18" charset="0"/>
                <a:cs typeface="Times New Roman" pitchFamily="18" charset="0"/>
              </a:rPr>
              <a:t>Partners should provide their national member of the PR &amp;Media Communication Committee with news regarding their activity in the project, short updates on the project, main results, events to come, other relevant activities as well as pictures.</a:t>
            </a:r>
          </a:p>
          <a:p>
            <a:pPr algn="just"/>
            <a:endParaRPr lang="en-US" sz="1600" dirty="0">
              <a:solidFill>
                <a:schemeClr val="tx1"/>
              </a:solidFill>
              <a:latin typeface="Times New Roman" pitchFamily="18" charset="0"/>
              <a:cs typeface="Times New Roman" pitchFamily="18" charset="0"/>
            </a:endParaRPr>
          </a:p>
          <a:p>
            <a:pPr marL="285750" indent="-285750" algn="just">
              <a:buFont typeface="Wingdings" panose="05000000000000000000" pitchFamily="2" charset="2"/>
              <a:buChar char="Ø"/>
            </a:pPr>
            <a:r>
              <a:rPr lang="en-US" sz="1600" dirty="0">
                <a:solidFill>
                  <a:schemeClr val="tx1"/>
                </a:solidFill>
                <a:latin typeface="Times New Roman" pitchFamily="18" charset="0"/>
                <a:cs typeface="Times New Roman" pitchFamily="18" charset="0"/>
              </a:rPr>
              <a:t>The newsletters will be written in English</a:t>
            </a:r>
          </a:p>
          <a:p>
            <a:pPr marL="285750" indent="-285750" algn="just">
              <a:buFont typeface="Wingdings" panose="05000000000000000000" pitchFamily="2" charset="2"/>
              <a:buChar char="Ø"/>
            </a:pPr>
            <a:r>
              <a:rPr lang="en-US" sz="1600" dirty="0">
                <a:solidFill>
                  <a:schemeClr val="tx1"/>
                </a:solidFill>
                <a:latin typeface="Times New Roman" pitchFamily="18" charset="0"/>
                <a:cs typeface="Times New Roman" pitchFamily="18" charset="0"/>
              </a:rPr>
              <a:t>Templates will be provided soon on the project’s drive folder</a:t>
            </a:r>
            <a:endParaRPr lang="el-GR" sz="1600" dirty="0">
              <a:solidFill>
                <a:schemeClr val="tx1"/>
              </a:solidFill>
              <a:latin typeface="Times New Roman" pitchFamily="18" charset="0"/>
              <a:cs typeface="Times New Roman" pitchFamily="18" charset="0"/>
            </a:endParaRPr>
          </a:p>
        </p:txBody>
      </p:sp>
      <p:pic>
        <p:nvPicPr>
          <p:cNvPr id="7" name="6 - Εικόνα" descr="ERMIS logo (circular).png"/>
          <p:cNvPicPr>
            <a:picLocks noChangeAspect="1"/>
          </p:cNvPicPr>
          <p:nvPr/>
        </p:nvPicPr>
        <p:blipFill>
          <a:blip r:embed="rId3"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4"/>
          <a:stretch>
            <a:fillRect/>
          </a:stretch>
        </p:blipFill>
        <p:spPr>
          <a:xfrm>
            <a:off x="0" y="5718344"/>
            <a:ext cx="2428892" cy="1139656"/>
          </a:xfrm>
          <a:prstGeom prst="rect">
            <a:avLst/>
          </a:prstGeom>
        </p:spPr>
      </p:pic>
      <p:pic>
        <p:nvPicPr>
          <p:cNvPr id="9" name="8 - Εικόνα" descr="EU logo 1.jpg"/>
          <p:cNvPicPr>
            <a:picLocks noChangeAspect="1"/>
          </p:cNvPicPr>
          <p:nvPr/>
        </p:nvPicPr>
        <p:blipFill>
          <a:blip r:embed="rId5"/>
          <a:stretch>
            <a:fillRect/>
          </a:stretch>
        </p:blipFill>
        <p:spPr>
          <a:xfrm>
            <a:off x="3923345" y="5708076"/>
            <a:ext cx="5220655" cy="1149924"/>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714348" y="1357298"/>
            <a:ext cx="7715304" cy="3929090"/>
          </a:xfrm>
          <a:noFill/>
        </p:spPr>
        <p:txBody>
          <a:bodyPr>
            <a:normAutofit lnSpcReduction="10000"/>
          </a:bodyPr>
          <a:lstStyle/>
          <a:p>
            <a:r>
              <a:rPr lang="en-US" sz="1800" b="1" u="sng" dirty="0">
                <a:solidFill>
                  <a:schemeClr val="tx1"/>
                </a:solidFill>
                <a:latin typeface="Times New Roman" pitchFamily="18" charset="0"/>
                <a:cs typeface="Times New Roman" pitchFamily="18" charset="0"/>
              </a:rPr>
              <a:t>Visual Identity - WEBSITE of ERMIScom</a:t>
            </a:r>
          </a:p>
          <a:p>
            <a:pPr algn="just"/>
            <a:endParaRPr lang="en-US" sz="1800" b="1" dirty="0">
              <a:solidFill>
                <a:schemeClr val="tx1"/>
              </a:solidFill>
              <a:latin typeface="Times New Roman" pitchFamily="18" charset="0"/>
              <a:cs typeface="Times New Roman" pitchFamily="18" charset="0"/>
            </a:endParaRPr>
          </a:p>
          <a:p>
            <a:pPr algn="just"/>
            <a:r>
              <a:rPr lang="en-US" sz="1500" dirty="0">
                <a:solidFill>
                  <a:schemeClr val="tx1"/>
                </a:solidFill>
                <a:latin typeface="Times New Roman" pitchFamily="18" charset="0"/>
                <a:cs typeface="Times New Roman" pitchFamily="18" charset="0"/>
              </a:rPr>
              <a:t>Showcase website which will be developed and featured by NKUA as part of its own website. It will be managed by the lead partner, NKUA while all partners should include a direct link on their websites (where applicable) and even better to create a separate webpage about ERMIScom.</a:t>
            </a:r>
          </a:p>
          <a:p>
            <a:pPr algn="just"/>
            <a:endParaRPr lang="en-US" sz="1500" dirty="0">
              <a:solidFill>
                <a:schemeClr val="tx1"/>
              </a:solidFill>
              <a:latin typeface="Times New Roman" pitchFamily="18" charset="0"/>
              <a:cs typeface="Times New Roman" pitchFamily="18" charset="0"/>
            </a:endParaRPr>
          </a:p>
          <a:p>
            <a:pPr algn="just"/>
            <a:r>
              <a:rPr lang="en-US" sz="1500" dirty="0">
                <a:solidFill>
                  <a:schemeClr val="tx1"/>
                </a:solidFill>
                <a:latin typeface="Times New Roman" pitchFamily="18" charset="0"/>
                <a:cs typeface="Times New Roman" pitchFamily="18" charset="0"/>
              </a:rPr>
              <a:t>The website is an effective tool to strengthen the image of the project, reach the targeted audiences and also disseminate information to interested third parties. It provides a stable and updated source of information on the project, its news, activities, outputs and results.</a:t>
            </a:r>
          </a:p>
          <a:p>
            <a:pPr algn="just"/>
            <a:endParaRPr lang="en-US" sz="1500" dirty="0">
              <a:solidFill>
                <a:schemeClr val="tx1"/>
              </a:solidFill>
              <a:latin typeface="Times New Roman" pitchFamily="18" charset="0"/>
              <a:cs typeface="Times New Roman" pitchFamily="18" charset="0"/>
            </a:endParaRPr>
          </a:p>
          <a:p>
            <a:pPr algn="just"/>
            <a:r>
              <a:rPr lang="en-US" sz="1500" dirty="0">
                <a:solidFill>
                  <a:schemeClr val="tx1"/>
                </a:solidFill>
                <a:latin typeface="Times New Roman" pitchFamily="18" charset="0"/>
                <a:cs typeface="Times New Roman" pitchFamily="18" charset="0"/>
              </a:rPr>
              <a:t>The project website is a living space, in order to be attractive for web users. In that sense regular news articles should be posted. All project partners are in charge of contributing to the website’s content updating.</a:t>
            </a:r>
          </a:p>
          <a:p>
            <a:pPr algn="just"/>
            <a:endParaRPr lang="en-US" sz="1500" dirty="0">
              <a:solidFill>
                <a:schemeClr val="tx1"/>
              </a:solidFill>
              <a:latin typeface="Times New Roman" pitchFamily="18" charset="0"/>
              <a:cs typeface="Times New Roman" pitchFamily="18" charset="0"/>
            </a:endParaRPr>
          </a:p>
          <a:p>
            <a:pPr algn="just"/>
            <a:r>
              <a:rPr lang="en-US" sz="1500" dirty="0">
                <a:solidFill>
                  <a:schemeClr val="tx1"/>
                </a:solidFill>
                <a:latin typeface="Times New Roman" pitchFamily="18" charset="0"/>
                <a:cs typeface="Times New Roman" pitchFamily="18" charset="0"/>
              </a:rPr>
              <a:t>The webpage is under construction and will be available by January 2021. The website will follow the Visual Identity guidelines.</a:t>
            </a:r>
            <a:endParaRPr lang="el-GR" sz="1500" dirty="0">
              <a:solidFill>
                <a:schemeClr val="tx1"/>
              </a:solidFill>
              <a:latin typeface="Times New Roman" pitchFamily="18" charset="0"/>
              <a:cs typeface="Times New Roman" pitchFamily="18" charset="0"/>
            </a:endParaRPr>
          </a:p>
        </p:txBody>
      </p:sp>
      <p:pic>
        <p:nvPicPr>
          <p:cNvPr id="7" name="6 - Εικόνα" descr="ERMIS logo (circular).png"/>
          <p:cNvPicPr>
            <a:picLocks noChangeAspect="1"/>
          </p:cNvPicPr>
          <p:nvPr/>
        </p:nvPicPr>
        <p:blipFill>
          <a:blip r:embed="rId3"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4"/>
          <a:stretch>
            <a:fillRect/>
          </a:stretch>
        </p:blipFill>
        <p:spPr>
          <a:xfrm>
            <a:off x="0" y="5718344"/>
            <a:ext cx="2428892" cy="1139656"/>
          </a:xfrm>
          <a:prstGeom prst="rect">
            <a:avLst/>
          </a:prstGeom>
        </p:spPr>
      </p:pic>
      <p:pic>
        <p:nvPicPr>
          <p:cNvPr id="9" name="8 - Εικόνα" descr="EU logo 1.jpg"/>
          <p:cNvPicPr>
            <a:picLocks noChangeAspect="1"/>
          </p:cNvPicPr>
          <p:nvPr/>
        </p:nvPicPr>
        <p:blipFill>
          <a:blip r:embed="rId5"/>
          <a:stretch>
            <a:fillRect/>
          </a:stretch>
        </p:blipFill>
        <p:spPr>
          <a:xfrm>
            <a:off x="3923345" y="5708076"/>
            <a:ext cx="5220655" cy="1149924"/>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 Εικόνα" descr="ERMIS logo (circular).png"/>
          <p:cNvPicPr>
            <a:picLocks noChangeAspect="1"/>
          </p:cNvPicPr>
          <p:nvPr/>
        </p:nvPicPr>
        <p:blipFill>
          <a:blip r:embed="rId3"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4"/>
          <a:stretch>
            <a:fillRect/>
          </a:stretch>
        </p:blipFill>
        <p:spPr>
          <a:xfrm>
            <a:off x="0" y="5718344"/>
            <a:ext cx="2428892" cy="1139656"/>
          </a:xfrm>
          <a:prstGeom prst="rect">
            <a:avLst/>
          </a:prstGeom>
        </p:spPr>
      </p:pic>
      <p:pic>
        <p:nvPicPr>
          <p:cNvPr id="9" name="8 - Εικόνα" descr="EU logo 1.jpg"/>
          <p:cNvPicPr>
            <a:picLocks noChangeAspect="1"/>
          </p:cNvPicPr>
          <p:nvPr/>
        </p:nvPicPr>
        <p:blipFill>
          <a:blip r:embed="rId5"/>
          <a:stretch>
            <a:fillRect/>
          </a:stretch>
        </p:blipFill>
        <p:spPr>
          <a:xfrm>
            <a:off x="3923345" y="5708076"/>
            <a:ext cx="5220655" cy="1149924"/>
          </a:xfrm>
          <a:prstGeom prst="rect">
            <a:avLst/>
          </a:prstGeom>
        </p:spPr>
      </p:pic>
      <p:sp>
        <p:nvSpPr>
          <p:cNvPr id="15" name="1 - Τίτλος">
            <a:extLst>
              <a:ext uri="{FF2B5EF4-FFF2-40B4-BE49-F238E27FC236}">
                <a16:creationId xmlns:a16="http://schemas.microsoft.com/office/drawing/2014/main" id="{D150B99C-9A0A-47E0-8A2D-43E3F6406B15}"/>
              </a:ext>
            </a:extLst>
          </p:cNvPr>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11" name="TextBox 10">
            <a:extLst>
              <a:ext uri="{FF2B5EF4-FFF2-40B4-BE49-F238E27FC236}">
                <a16:creationId xmlns:a16="http://schemas.microsoft.com/office/drawing/2014/main" id="{54F08FC9-DC13-4A55-93EE-622A261008A7}"/>
              </a:ext>
            </a:extLst>
          </p:cNvPr>
          <p:cNvSpPr txBox="1"/>
          <p:nvPr/>
        </p:nvSpPr>
        <p:spPr>
          <a:xfrm>
            <a:off x="1691680" y="1278138"/>
            <a:ext cx="6067316" cy="2893100"/>
          </a:xfrm>
          <a:prstGeom prst="rect">
            <a:avLst/>
          </a:prstGeom>
          <a:noFill/>
        </p:spPr>
        <p:txBody>
          <a:bodyPr wrap="square">
            <a:spAutoFit/>
          </a:bodyPr>
          <a:lstStyle/>
          <a:p>
            <a:pPr algn="ctr">
              <a:spcBef>
                <a:spcPts val="600"/>
              </a:spcBef>
              <a:spcAft>
                <a:spcPts val="600"/>
              </a:spcAft>
            </a:pPr>
            <a:r>
              <a:rPr lang="en-US" sz="4800" dirty="0">
                <a:solidFill>
                  <a:schemeClr val="tx1">
                    <a:lumMod val="75000"/>
                    <a:lumOff val="25000"/>
                  </a:schemeClr>
                </a:solidFill>
                <a:latin typeface="Berlin Sans FB Demi" panose="020E0802020502020306" pitchFamily="34" charset="0"/>
                <a:cs typeface="Segoe UI" panose="020B0502040204020203" pitchFamily="34" charset="0"/>
              </a:rPr>
              <a:t>Thank you for your attention!</a:t>
            </a:r>
          </a:p>
          <a:p>
            <a:pPr algn="ctr">
              <a:spcBef>
                <a:spcPts val="600"/>
              </a:spcBef>
              <a:spcAft>
                <a:spcPts val="600"/>
              </a:spcAft>
            </a:pPr>
            <a:r>
              <a:rPr lang="en-US" sz="4800" dirty="0">
                <a:solidFill>
                  <a:schemeClr val="tx1">
                    <a:lumMod val="75000"/>
                    <a:lumOff val="25000"/>
                  </a:schemeClr>
                </a:solidFill>
                <a:latin typeface="Berlin Sans FB Demi" panose="020E0802020502020306" pitchFamily="34" charset="0"/>
                <a:cs typeface="Segoe UI" panose="020B0502040204020203" pitchFamily="34" charset="0"/>
              </a:rPr>
              <a:t>Any Questions??</a:t>
            </a:r>
          </a:p>
          <a:p>
            <a:pPr marL="285750" indent="-285750" algn="ctr">
              <a:spcBef>
                <a:spcPts val="600"/>
              </a:spcBef>
              <a:spcAft>
                <a:spcPts val="600"/>
              </a:spcAft>
              <a:buFont typeface="Arial" panose="020B0604020202020204" pitchFamily="34" charset="0"/>
              <a:buChar char="•"/>
            </a:pPr>
            <a:endParaRPr lang="en-GB" dirty="0">
              <a:solidFill>
                <a:schemeClr val="tx1">
                  <a:lumMod val="75000"/>
                  <a:lumOff val="25000"/>
                </a:schemeClr>
              </a:solidFill>
              <a:latin typeface="Segoe UI" panose="020B0502040204020203" pitchFamily="34" charset="0"/>
              <a:cs typeface="Segoe UI" panose="020B0502040204020203" pitchFamily="34" charset="0"/>
            </a:endParaRPr>
          </a:p>
        </p:txBody>
      </p:sp>
      <p:pic>
        <p:nvPicPr>
          <p:cNvPr id="12" name="Picture 11" descr="Text&#10;&#10;Description automatically generated">
            <a:extLst>
              <a:ext uri="{FF2B5EF4-FFF2-40B4-BE49-F238E27FC236}">
                <a16:creationId xmlns:a16="http://schemas.microsoft.com/office/drawing/2014/main" id="{CF652D4A-861A-48F9-A3A6-C8B1EE0279F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28892" y="3861048"/>
            <a:ext cx="4481835" cy="1176172"/>
          </a:xfrm>
          <a:prstGeom prst="rect">
            <a:avLst/>
          </a:prstGeom>
        </p:spPr>
      </p:pic>
      <p:sp>
        <p:nvSpPr>
          <p:cNvPr id="16" name="TextBox 15">
            <a:extLst>
              <a:ext uri="{FF2B5EF4-FFF2-40B4-BE49-F238E27FC236}">
                <a16:creationId xmlns:a16="http://schemas.microsoft.com/office/drawing/2014/main" id="{85ACD210-AC91-463A-ACA2-3B744057B45E}"/>
              </a:ext>
            </a:extLst>
          </p:cNvPr>
          <p:cNvSpPr txBox="1"/>
          <p:nvPr/>
        </p:nvSpPr>
        <p:spPr>
          <a:xfrm>
            <a:off x="1951706" y="5219266"/>
            <a:ext cx="5436206" cy="369332"/>
          </a:xfrm>
          <a:prstGeom prst="rect">
            <a:avLst/>
          </a:prstGeom>
          <a:noFill/>
        </p:spPr>
        <p:txBody>
          <a:bodyPr wrap="square" rtlCol="0">
            <a:spAutoFit/>
          </a:bodyPr>
          <a:lstStyle/>
          <a:p>
            <a:r>
              <a:rPr lang="en-US" i="1" dirty="0"/>
              <a:t>George </a:t>
            </a:r>
            <a:r>
              <a:rPr lang="en-US" i="1" dirty="0" err="1"/>
              <a:t>Fligkos</a:t>
            </a:r>
            <a:r>
              <a:rPr lang="en-US" i="1" dirty="0"/>
              <a:t> , EKO, </a:t>
            </a:r>
            <a:r>
              <a:rPr lang="en-US" i="1" dirty="0" err="1"/>
              <a:t>ERMIScom</a:t>
            </a:r>
            <a:r>
              <a:rPr lang="en-US" i="1" dirty="0"/>
              <a:t> Dissemination Manager</a:t>
            </a:r>
            <a:endParaRPr lang="en-GB" i="1" dirty="0"/>
          </a:p>
        </p:txBody>
      </p:sp>
    </p:spTree>
    <p:extLst>
      <p:ext uri="{BB962C8B-B14F-4D97-AF65-F5344CB8AC3E}">
        <p14:creationId xmlns:p14="http://schemas.microsoft.com/office/powerpoint/2010/main" val="1816052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714348" y="1357298"/>
            <a:ext cx="7715304" cy="3929090"/>
          </a:xfrm>
          <a:noFill/>
        </p:spPr>
        <p:txBody>
          <a:bodyPr>
            <a:normAutofit/>
          </a:bodyPr>
          <a:lstStyle/>
          <a:p>
            <a:r>
              <a:rPr lang="en-US" sz="1800" b="1" dirty="0">
                <a:solidFill>
                  <a:schemeClr val="tx1"/>
                </a:solidFill>
                <a:latin typeface="Times New Roman" pitchFamily="18" charset="0"/>
                <a:cs typeface="Times New Roman" pitchFamily="18" charset="0"/>
              </a:rPr>
              <a:t>Dissemination Activities – What is our plan!</a:t>
            </a:r>
          </a:p>
          <a:p>
            <a:pPr algn="just"/>
            <a:endParaRPr lang="en-US" sz="1500" dirty="0">
              <a:solidFill>
                <a:schemeClr val="tx1"/>
              </a:solidFill>
              <a:latin typeface="Times New Roman" pitchFamily="18" charset="0"/>
              <a:cs typeface="Times New Roman" pitchFamily="18" charset="0"/>
            </a:endParaRPr>
          </a:p>
          <a:p>
            <a:pPr algn="just"/>
            <a:r>
              <a:rPr lang="en-US" sz="1800" b="1" u="sng" dirty="0">
                <a:solidFill>
                  <a:schemeClr val="tx1"/>
                </a:solidFill>
                <a:latin typeface="Times New Roman" pitchFamily="18" charset="0"/>
                <a:cs typeface="Times New Roman" pitchFamily="18" charset="0"/>
              </a:rPr>
              <a:t>At organizational level</a:t>
            </a:r>
          </a:p>
          <a:p>
            <a:pPr algn="just"/>
            <a:endParaRPr lang="en-US" sz="1800" dirty="0">
              <a:solidFill>
                <a:schemeClr val="tx1"/>
              </a:solidFill>
              <a:latin typeface="Times New Roman" pitchFamily="18" charset="0"/>
              <a:cs typeface="Times New Roman" pitchFamily="18" charset="0"/>
            </a:endParaRPr>
          </a:p>
          <a:p>
            <a:pPr algn="just">
              <a:buFont typeface="Arial" pitchFamily="34" charset="0"/>
              <a:buChar char="•"/>
            </a:pPr>
            <a:r>
              <a:rPr lang="en-US" sz="1800" dirty="0">
                <a:solidFill>
                  <a:schemeClr val="tx1"/>
                </a:solidFill>
                <a:latin typeface="Times New Roman" pitchFamily="18" charset="0"/>
                <a:cs typeface="Times New Roman" pitchFamily="18" charset="0"/>
              </a:rPr>
              <a:t> Visual Identity Guide</a:t>
            </a:r>
          </a:p>
          <a:p>
            <a:pPr algn="just">
              <a:buFont typeface="Arial" pitchFamily="34" charset="0"/>
              <a:buChar char="•"/>
            </a:pPr>
            <a:r>
              <a:rPr lang="en-US" sz="1800" dirty="0">
                <a:solidFill>
                  <a:schemeClr val="tx1"/>
                </a:solidFill>
                <a:latin typeface="Times New Roman" pitchFamily="18" charset="0"/>
                <a:cs typeface="Times New Roman" pitchFamily="18" charset="0"/>
              </a:rPr>
              <a:t> ERMIScom website &amp; other social media</a:t>
            </a:r>
          </a:p>
          <a:p>
            <a:pPr algn="just">
              <a:buFont typeface="Arial" pitchFamily="34" charset="0"/>
              <a:buChar char="•"/>
            </a:pPr>
            <a:r>
              <a:rPr lang="en-US" sz="1800" dirty="0">
                <a:solidFill>
                  <a:schemeClr val="tx1"/>
                </a:solidFill>
                <a:latin typeface="Times New Roman" pitchFamily="18" charset="0"/>
                <a:cs typeface="Times New Roman" pitchFamily="18" charset="0"/>
              </a:rPr>
              <a:t> Dissemination reports per partner</a:t>
            </a:r>
          </a:p>
          <a:p>
            <a:pPr algn="just">
              <a:buFont typeface="Arial" pitchFamily="34" charset="0"/>
              <a:buChar char="•"/>
            </a:pPr>
            <a:r>
              <a:rPr lang="en-US" sz="1800" dirty="0">
                <a:solidFill>
                  <a:schemeClr val="tx1"/>
                </a:solidFill>
                <a:latin typeface="Times New Roman" pitchFamily="18" charset="0"/>
                <a:cs typeface="Times New Roman" pitchFamily="18" charset="0"/>
              </a:rPr>
              <a:t> Open license </a:t>
            </a:r>
          </a:p>
          <a:p>
            <a:pPr algn="just"/>
            <a:endParaRPr lang="en-US" sz="1800" dirty="0">
              <a:solidFill>
                <a:schemeClr val="tx1"/>
              </a:solidFill>
              <a:latin typeface="Times New Roman" pitchFamily="18" charset="0"/>
              <a:cs typeface="Times New Roman" pitchFamily="18" charset="0"/>
            </a:endParaRPr>
          </a:p>
          <a:p>
            <a:pPr algn="just"/>
            <a:r>
              <a:rPr lang="en-US" sz="1800" b="1" dirty="0">
                <a:solidFill>
                  <a:schemeClr val="tx2">
                    <a:lumMod val="60000"/>
                    <a:lumOff val="40000"/>
                  </a:schemeClr>
                </a:solidFill>
                <a:latin typeface="Times New Roman" pitchFamily="18" charset="0"/>
                <a:cs typeface="Times New Roman" pitchFamily="18" charset="0"/>
              </a:rPr>
              <a:t>Dissemination DATABASE  </a:t>
            </a:r>
          </a:p>
          <a:p>
            <a:pPr algn="just"/>
            <a:r>
              <a:rPr lang="en-US" sz="1800" dirty="0">
                <a:solidFill>
                  <a:schemeClr val="tx1"/>
                </a:solidFill>
                <a:latin typeface="Times New Roman" pitchFamily="18" charset="0"/>
                <a:cs typeface="Times New Roman" pitchFamily="18" charset="0"/>
              </a:rPr>
              <a:t>(comments to keep the track of all posts/publishments): </a:t>
            </a:r>
            <a:r>
              <a:rPr lang="en-US" sz="1800" dirty="0" err="1">
                <a:solidFill>
                  <a:schemeClr val="tx1"/>
                </a:solidFill>
                <a:latin typeface="Times New Roman" pitchFamily="18" charset="0"/>
                <a:cs typeface="Times New Roman" pitchFamily="18" charset="0"/>
              </a:rPr>
              <a:t>ERMIScom</a:t>
            </a:r>
            <a:r>
              <a:rPr lang="en-US" sz="1800" dirty="0">
                <a:solidFill>
                  <a:schemeClr val="tx1"/>
                </a:solidFill>
                <a:latin typeface="Times New Roman" pitchFamily="18" charset="0"/>
                <a:cs typeface="Times New Roman" pitchFamily="18" charset="0"/>
              </a:rPr>
              <a:t> Shared Google Drive &gt;6. Dissemination Activities&gt; </a:t>
            </a:r>
            <a:r>
              <a:rPr lang="en-US" sz="1800" dirty="0">
                <a:solidFill>
                  <a:schemeClr val="tx1"/>
                </a:solidFill>
                <a:latin typeface="Times New Roman" pitchFamily="18" charset="0"/>
                <a:cs typeface="Times New Roman" pitchFamily="18" charset="0"/>
                <a:hlinkClick r:id="rId3"/>
              </a:rPr>
              <a:t>Dissemination Reports</a:t>
            </a:r>
            <a:endParaRPr lang="en-US" sz="1800" dirty="0">
              <a:solidFill>
                <a:schemeClr val="tx1"/>
              </a:solidFill>
              <a:latin typeface="Times New Roman" pitchFamily="18" charset="0"/>
              <a:cs typeface="Times New Roman" pitchFamily="18" charset="0"/>
            </a:endParaRPr>
          </a:p>
          <a:p>
            <a:pPr algn="just">
              <a:buFont typeface="Arial" pitchFamily="34" charset="0"/>
              <a:buChar char="•"/>
            </a:pPr>
            <a:endParaRPr lang="en-US" sz="1500" b="1" dirty="0">
              <a:solidFill>
                <a:schemeClr val="tx1"/>
              </a:solidFill>
              <a:latin typeface="Times New Roman" pitchFamily="18" charset="0"/>
              <a:cs typeface="Times New Roman" pitchFamily="18" charset="0"/>
            </a:endParaRPr>
          </a:p>
          <a:p>
            <a:pPr algn="just">
              <a:buFont typeface="Arial" pitchFamily="34" charset="0"/>
              <a:buChar char="•"/>
            </a:pPr>
            <a:endParaRPr lang="en-US" sz="1500" b="1" dirty="0">
              <a:solidFill>
                <a:schemeClr val="tx1"/>
              </a:solidFill>
              <a:latin typeface="Times New Roman" pitchFamily="18" charset="0"/>
              <a:cs typeface="Times New Roman" pitchFamily="18" charset="0"/>
            </a:endParaRPr>
          </a:p>
          <a:p>
            <a:pPr algn="just">
              <a:buFont typeface="Arial" pitchFamily="34" charset="0"/>
              <a:buChar char="•"/>
            </a:pPr>
            <a:endParaRPr lang="en-US" sz="1500" b="1" dirty="0">
              <a:solidFill>
                <a:schemeClr val="tx1"/>
              </a:solidFill>
              <a:latin typeface="Times New Roman" pitchFamily="18" charset="0"/>
              <a:cs typeface="Times New Roman" pitchFamily="18" charset="0"/>
            </a:endParaRPr>
          </a:p>
          <a:p>
            <a:pPr algn="just">
              <a:buFont typeface="Arial" pitchFamily="34" charset="0"/>
              <a:buChar char="•"/>
            </a:pPr>
            <a:endParaRPr lang="en-US" sz="1500" b="1" dirty="0">
              <a:solidFill>
                <a:schemeClr val="tx1"/>
              </a:solidFill>
              <a:latin typeface="Times New Roman" pitchFamily="18" charset="0"/>
              <a:cs typeface="Times New Roman" pitchFamily="18" charset="0"/>
            </a:endParaRPr>
          </a:p>
          <a:p>
            <a:pPr algn="just">
              <a:buFont typeface="Arial" pitchFamily="34" charset="0"/>
              <a:buChar char="•"/>
            </a:pPr>
            <a:endParaRPr lang="en-US" sz="1500" dirty="0">
              <a:solidFill>
                <a:schemeClr val="tx1"/>
              </a:solidFill>
              <a:latin typeface="Times New Roman" pitchFamily="18" charset="0"/>
              <a:cs typeface="Times New Roman" pitchFamily="18" charset="0"/>
            </a:endParaRPr>
          </a:p>
        </p:txBody>
      </p:sp>
      <p:pic>
        <p:nvPicPr>
          <p:cNvPr id="7" name="6 - Εικόνα" descr="ERMIS logo (circular).png"/>
          <p:cNvPicPr>
            <a:picLocks noChangeAspect="1"/>
          </p:cNvPicPr>
          <p:nvPr/>
        </p:nvPicPr>
        <p:blipFill>
          <a:blip r:embed="rId4"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5"/>
          <a:stretch>
            <a:fillRect/>
          </a:stretch>
        </p:blipFill>
        <p:spPr>
          <a:xfrm>
            <a:off x="0" y="5718344"/>
            <a:ext cx="2428892" cy="1139656"/>
          </a:xfrm>
          <a:prstGeom prst="rect">
            <a:avLst/>
          </a:prstGeom>
        </p:spPr>
      </p:pic>
      <p:pic>
        <p:nvPicPr>
          <p:cNvPr id="9" name="8 - Εικόνα" descr="EU logo 1.jpg"/>
          <p:cNvPicPr>
            <a:picLocks noChangeAspect="1"/>
          </p:cNvPicPr>
          <p:nvPr/>
        </p:nvPicPr>
        <p:blipFill>
          <a:blip r:embed="rId6"/>
          <a:stretch>
            <a:fillRect/>
          </a:stretch>
        </p:blipFill>
        <p:spPr>
          <a:xfrm>
            <a:off x="3923345" y="5708076"/>
            <a:ext cx="5220655" cy="114992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714348" y="1357298"/>
            <a:ext cx="7715304" cy="3929090"/>
          </a:xfrm>
          <a:noFill/>
        </p:spPr>
        <p:txBody>
          <a:bodyPr>
            <a:normAutofit/>
          </a:bodyPr>
          <a:lstStyle/>
          <a:p>
            <a:r>
              <a:rPr lang="en-US" sz="1800" b="1" dirty="0">
                <a:solidFill>
                  <a:schemeClr val="tx1"/>
                </a:solidFill>
                <a:latin typeface="Times New Roman" pitchFamily="18" charset="0"/>
                <a:cs typeface="Times New Roman" pitchFamily="18" charset="0"/>
              </a:rPr>
              <a:t>Dissemination Activities – What is our plan!</a:t>
            </a:r>
          </a:p>
          <a:p>
            <a:pPr algn="just"/>
            <a:endParaRPr lang="en-US" sz="1500" dirty="0">
              <a:solidFill>
                <a:schemeClr val="tx1"/>
              </a:solidFill>
              <a:latin typeface="Times New Roman" pitchFamily="18" charset="0"/>
              <a:cs typeface="Times New Roman" pitchFamily="18" charset="0"/>
            </a:endParaRPr>
          </a:p>
          <a:p>
            <a:pPr algn="just"/>
            <a:r>
              <a:rPr lang="en-US" sz="2000" b="1" u="sng" dirty="0">
                <a:solidFill>
                  <a:schemeClr val="tx1"/>
                </a:solidFill>
                <a:latin typeface="Times New Roman" pitchFamily="18" charset="0"/>
                <a:cs typeface="Times New Roman" pitchFamily="18" charset="0"/>
              </a:rPr>
              <a:t>At community level</a:t>
            </a:r>
          </a:p>
          <a:p>
            <a:pPr algn="just"/>
            <a:endParaRPr lang="en-US" sz="2000" dirty="0">
              <a:solidFill>
                <a:schemeClr val="tx1"/>
              </a:solidFill>
              <a:latin typeface="Times New Roman" pitchFamily="18" charset="0"/>
              <a:cs typeface="Times New Roman" pitchFamily="18" charset="0"/>
            </a:endParaRPr>
          </a:p>
          <a:p>
            <a:pPr algn="just">
              <a:buFont typeface="Arial" pitchFamily="34" charset="0"/>
              <a:buChar char="•"/>
            </a:pPr>
            <a:r>
              <a:rPr lang="en-US" sz="2000" dirty="0">
                <a:solidFill>
                  <a:schemeClr val="tx1"/>
                </a:solidFill>
                <a:latin typeface="Times New Roman" pitchFamily="18" charset="0"/>
                <a:cs typeface="Times New Roman" pitchFamily="18" charset="0"/>
              </a:rPr>
              <a:t> Social media posts per partner (3/4 monthly)</a:t>
            </a:r>
          </a:p>
          <a:p>
            <a:pPr algn="just">
              <a:buFont typeface="Arial" pitchFamily="34" charset="0"/>
              <a:buChar char="•"/>
            </a:pPr>
            <a:r>
              <a:rPr lang="en-US" sz="2000" dirty="0">
                <a:solidFill>
                  <a:schemeClr val="tx1"/>
                </a:solidFill>
                <a:latin typeface="Times New Roman" pitchFamily="18" charset="0"/>
                <a:cs typeface="Times New Roman" pitchFamily="18" charset="0"/>
              </a:rPr>
              <a:t> Reposts/Shares per partner (min 200 per partner)</a:t>
            </a:r>
          </a:p>
          <a:p>
            <a:pPr algn="just">
              <a:buFont typeface="Arial" pitchFamily="34" charset="0"/>
              <a:buChar char="•"/>
            </a:pPr>
            <a:r>
              <a:rPr lang="en-US" sz="2000" dirty="0">
                <a:solidFill>
                  <a:schemeClr val="tx1"/>
                </a:solidFill>
                <a:latin typeface="Times New Roman" pitchFamily="18" charset="0"/>
                <a:cs typeface="Times New Roman" pitchFamily="18" charset="0"/>
              </a:rPr>
              <a:t> Press releases/articles in local language by each partner</a:t>
            </a:r>
          </a:p>
          <a:p>
            <a:pPr algn="just">
              <a:buFont typeface="Arial" pitchFamily="34" charset="0"/>
              <a:buChar char="•"/>
            </a:pPr>
            <a:r>
              <a:rPr lang="en-US" sz="2000" dirty="0">
                <a:solidFill>
                  <a:schemeClr val="tx1"/>
                </a:solidFill>
                <a:latin typeface="Times New Roman" pitchFamily="18" charset="0"/>
                <a:cs typeface="Times New Roman" pitchFamily="18" charset="0"/>
              </a:rPr>
              <a:t> Presentation of project’s results in partner’s activities</a:t>
            </a:r>
          </a:p>
          <a:p>
            <a:pPr algn="just"/>
            <a:endParaRPr lang="en-US" sz="2000" dirty="0">
              <a:solidFill>
                <a:schemeClr val="tx1"/>
              </a:solidFill>
              <a:latin typeface="Times New Roman" pitchFamily="18" charset="0"/>
              <a:cs typeface="Times New Roman" pitchFamily="18" charset="0"/>
            </a:endParaRPr>
          </a:p>
          <a:p>
            <a:pPr marL="342900" indent="-342900" algn="just">
              <a:buFont typeface="Wingdings" panose="05000000000000000000" pitchFamily="2" charset="2"/>
              <a:buChar char="Ø"/>
            </a:pPr>
            <a:r>
              <a:rPr lang="en-US" sz="2000" dirty="0">
                <a:solidFill>
                  <a:schemeClr val="tx1"/>
                </a:solidFill>
                <a:latin typeface="Times New Roman" pitchFamily="18" charset="0"/>
                <a:cs typeface="Times New Roman" pitchFamily="18" charset="0"/>
              </a:rPr>
              <a:t>Providing feedback and updating ERMIScom website</a:t>
            </a:r>
            <a:endParaRPr lang="el-GR" sz="2000" dirty="0">
              <a:solidFill>
                <a:schemeClr val="tx1"/>
              </a:solidFill>
              <a:latin typeface="Times New Roman" pitchFamily="18" charset="0"/>
              <a:cs typeface="Times New Roman" pitchFamily="18" charset="0"/>
            </a:endParaRPr>
          </a:p>
        </p:txBody>
      </p:sp>
      <p:pic>
        <p:nvPicPr>
          <p:cNvPr id="7" name="6 - Εικόνα" descr="ERMIS logo (circular).png"/>
          <p:cNvPicPr>
            <a:picLocks noChangeAspect="1"/>
          </p:cNvPicPr>
          <p:nvPr/>
        </p:nvPicPr>
        <p:blipFill>
          <a:blip r:embed="rId3"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4"/>
          <a:stretch>
            <a:fillRect/>
          </a:stretch>
        </p:blipFill>
        <p:spPr>
          <a:xfrm>
            <a:off x="0" y="5718344"/>
            <a:ext cx="2428892" cy="1139656"/>
          </a:xfrm>
          <a:prstGeom prst="rect">
            <a:avLst/>
          </a:prstGeom>
        </p:spPr>
      </p:pic>
      <p:pic>
        <p:nvPicPr>
          <p:cNvPr id="9" name="8 - Εικόνα" descr="EU logo 1.jpg"/>
          <p:cNvPicPr>
            <a:picLocks noChangeAspect="1"/>
          </p:cNvPicPr>
          <p:nvPr/>
        </p:nvPicPr>
        <p:blipFill>
          <a:blip r:embed="rId5"/>
          <a:stretch>
            <a:fillRect/>
          </a:stretch>
        </p:blipFill>
        <p:spPr>
          <a:xfrm>
            <a:off x="3923345" y="5708076"/>
            <a:ext cx="5220655" cy="114992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714348" y="1357298"/>
            <a:ext cx="7715304" cy="4303950"/>
          </a:xfrm>
          <a:noFill/>
        </p:spPr>
        <p:txBody>
          <a:bodyPr>
            <a:normAutofit fontScale="92500" lnSpcReduction="10000"/>
          </a:bodyPr>
          <a:lstStyle/>
          <a:p>
            <a:r>
              <a:rPr lang="en-US" sz="1800" b="1" dirty="0">
                <a:solidFill>
                  <a:schemeClr val="tx1"/>
                </a:solidFill>
                <a:latin typeface="Times New Roman" pitchFamily="18" charset="0"/>
                <a:cs typeface="Times New Roman" pitchFamily="18" charset="0"/>
              </a:rPr>
              <a:t>Dissemination Activities – What is our plan!</a:t>
            </a:r>
          </a:p>
          <a:p>
            <a:pPr algn="just"/>
            <a:endParaRPr lang="en-US" sz="1800" b="1" dirty="0">
              <a:solidFill>
                <a:schemeClr val="tx1"/>
              </a:solidFill>
              <a:latin typeface="Times New Roman" pitchFamily="18" charset="0"/>
              <a:cs typeface="Times New Roman" pitchFamily="18" charset="0"/>
            </a:endParaRPr>
          </a:p>
          <a:p>
            <a:pPr algn="just"/>
            <a:r>
              <a:rPr lang="en-US" sz="1900" b="1" u="sng" dirty="0">
                <a:solidFill>
                  <a:schemeClr val="tx1"/>
                </a:solidFill>
                <a:latin typeface="Times New Roman" pitchFamily="18" charset="0"/>
                <a:cs typeface="Times New Roman" pitchFamily="18" charset="0"/>
              </a:rPr>
              <a:t>At national/regional &amp; European level</a:t>
            </a:r>
          </a:p>
          <a:p>
            <a:pPr algn="just"/>
            <a:endParaRPr lang="en-US" sz="1900" dirty="0">
              <a:solidFill>
                <a:schemeClr val="tx1"/>
              </a:solidFill>
              <a:latin typeface="Times New Roman" pitchFamily="18" charset="0"/>
              <a:cs typeface="Times New Roman" pitchFamily="18" charset="0"/>
            </a:endParaRPr>
          </a:p>
          <a:p>
            <a:pPr algn="just">
              <a:buFont typeface="Arial" pitchFamily="34" charset="0"/>
              <a:buChar char="•"/>
            </a:pPr>
            <a:r>
              <a:rPr lang="en-US" sz="1900" dirty="0">
                <a:solidFill>
                  <a:schemeClr val="tx1"/>
                </a:solidFill>
                <a:latin typeface="Times New Roman" pitchFamily="18" charset="0"/>
                <a:cs typeface="Times New Roman" pitchFamily="18" charset="0"/>
              </a:rPr>
              <a:t> Translation &amp; publication of Press releases/articles </a:t>
            </a:r>
          </a:p>
          <a:p>
            <a:pPr algn="just">
              <a:buFont typeface="Arial" pitchFamily="34" charset="0"/>
              <a:buChar char="•"/>
            </a:pPr>
            <a:r>
              <a:rPr lang="en-US" sz="1900" dirty="0">
                <a:solidFill>
                  <a:schemeClr val="tx1"/>
                </a:solidFill>
                <a:latin typeface="Times New Roman" pitchFamily="18" charset="0"/>
                <a:cs typeface="Times New Roman" pitchFamily="18" charset="0"/>
              </a:rPr>
              <a:t> Newsletters (8/partner)</a:t>
            </a:r>
          </a:p>
          <a:p>
            <a:pPr algn="just">
              <a:buFont typeface="Arial" pitchFamily="34" charset="0"/>
              <a:buChar char="•"/>
            </a:pPr>
            <a:r>
              <a:rPr lang="en-US" sz="1900" dirty="0">
                <a:solidFill>
                  <a:schemeClr val="tx1"/>
                </a:solidFill>
                <a:latin typeface="Times New Roman" pitchFamily="18" charset="0"/>
                <a:cs typeface="Times New Roman" pitchFamily="18" charset="0"/>
              </a:rPr>
              <a:t> Media reports/appearances (min 10/partner)</a:t>
            </a:r>
          </a:p>
          <a:p>
            <a:pPr algn="just">
              <a:buFont typeface="Arial" pitchFamily="34" charset="0"/>
              <a:buChar char="•"/>
            </a:pPr>
            <a:r>
              <a:rPr lang="en-US" sz="1900" dirty="0">
                <a:solidFill>
                  <a:schemeClr val="tx1"/>
                </a:solidFill>
                <a:latin typeface="Times New Roman" pitchFamily="18" charset="0"/>
                <a:cs typeface="Times New Roman" pitchFamily="18" charset="0"/>
              </a:rPr>
              <a:t> Presentation of IOs and results</a:t>
            </a:r>
          </a:p>
          <a:p>
            <a:pPr algn="just">
              <a:buFont typeface="Arial" pitchFamily="34" charset="0"/>
              <a:buChar char="•"/>
            </a:pPr>
            <a:r>
              <a:rPr lang="en-US" sz="1900" dirty="0">
                <a:solidFill>
                  <a:schemeClr val="tx1"/>
                </a:solidFill>
                <a:latin typeface="Times New Roman" pitchFamily="18" charset="0"/>
                <a:cs typeface="Times New Roman" pitchFamily="18" charset="0"/>
              </a:rPr>
              <a:t> Publications on Erasmus+ Results Platform (!!!)</a:t>
            </a:r>
          </a:p>
          <a:p>
            <a:pPr algn="just">
              <a:buFont typeface="Arial" pitchFamily="34" charset="0"/>
              <a:buChar char="•"/>
            </a:pPr>
            <a:r>
              <a:rPr lang="en-US" sz="1900" dirty="0">
                <a:solidFill>
                  <a:schemeClr val="tx1"/>
                </a:solidFill>
                <a:latin typeface="Times New Roman" pitchFamily="18" charset="0"/>
                <a:cs typeface="Times New Roman" pitchFamily="18" charset="0"/>
              </a:rPr>
              <a:t> Advocating and promoting ERMIScom results with policy-makers</a:t>
            </a:r>
          </a:p>
          <a:p>
            <a:pPr algn="just">
              <a:buFont typeface="Arial" pitchFamily="34" charset="0"/>
              <a:buChar char="•"/>
            </a:pPr>
            <a:r>
              <a:rPr lang="en-US" sz="1900" dirty="0">
                <a:solidFill>
                  <a:schemeClr val="tx1"/>
                </a:solidFill>
                <a:latin typeface="Times New Roman" pitchFamily="18" charset="0"/>
                <a:cs typeface="Times New Roman" pitchFamily="18" charset="0"/>
              </a:rPr>
              <a:t> EPALE</a:t>
            </a:r>
          </a:p>
          <a:p>
            <a:pPr algn="just"/>
            <a:r>
              <a:rPr lang="en-US" sz="1900" dirty="0">
                <a:solidFill>
                  <a:schemeClr val="tx1"/>
                </a:solidFill>
                <a:latin typeface="Times New Roman" pitchFamily="18" charset="0"/>
                <a:cs typeface="Times New Roman" pitchFamily="18" charset="0"/>
                <a:hlinkClick r:id="rId3"/>
              </a:rPr>
              <a:t>https://epale.ec.europa.eu/el/home-page?fbclid=IwAR3KTBVpJ61Cp_b23w0ukCEadS1vkOtY8EtGcG33OYLZziqRoU2PwBZ_-k8</a:t>
            </a:r>
            <a:endParaRPr lang="en-US" sz="1900" dirty="0">
              <a:solidFill>
                <a:schemeClr val="tx1"/>
              </a:solidFill>
              <a:latin typeface="Times New Roman" pitchFamily="18" charset="0"/>
              <a:cs typeface="Times New Roman" pitchFamily="18" charset="0"/>
            </a:endParaRPr>
          </a:p>
          <a:p>
            <a:pPr algn="just">
              <a:buFont typeface="Arial" pitchFamily="34" charset="0"/>
              <a:buChar char="•"/>
            </a:pPr>
            <a:endParaRPr lang="el-GR" sz="1500" dirty="0">
              <a:solidFill>
                <a:schemeClr val="tx1"/>
              </a:solidFill>
              <a:latin typeface="Times New Roman" pitchFamily="18" charset="0"/>
              <a:cs typeface="Times New Roman" pitchFamily="18" charset="0"/>
            </a:endParaRPr>
          </a:p>
        </p:txBody>
      </p:sp>
      <p:pic>
        <p:nvPicPr>
          <p:cNvPr id="7" name="6 - Εικόνα" descr="ERMIS logo (circular).png"/>
          <p:cNvPicPr>
            <a:picLocks noChangeAspect="1"/>
          </p:cNvPicPr>
          <p:nvPr/>
        </p:nvPicPr>
        <p:blipFill>
          <a:blip r:embed="rId4"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5"/>
          <a:stretch>
            <a:fillRect/>
          </a:stretch>
        </p:blipFill>
        <p:spPr>
          <a:xfrm>
            <a:off x="0" y="5718344"/>
            <a:ext cx="2428892" cy="1139656"/>
          </a:xfrm>
          <a:prstGeom prst="rect">
            <a:avLst/>
          </a:prstGeom>
        </p:spPr>
      </p:pic>
      <p:pic>
        <p:nvPicPr>
          <p:cNvPr id="9" name="8 - Εικόνα" descr="EU logo 1.jpg"/>
          <p:cNvPicPr>
            <a:picLocks noChangeAspect="1"/>
          </p:cNvPicPr>
          <p:nvPr/>
        </p:nvPicPr>
        <p:blipFill>
          <a:blip r:embed="rId6"/>
          <a:stretch>
            <a:fillRect/>
          </a:stretch>
        </p:blipFill>
        <p:spPr>
          <a:xfrm>
            <a:off x="3923345" y="5708076"/>
            <a:ext cx="5220655" cy="114992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714348" y="1357298"/>
            <a:ext cx="7818092" cy="4663990"/>
          </a:xfrm>
          <a:noFill/>
        </p:spPr>
        <p:txBody>
          <a:bodyPr>
            <a:normAutofit lnSpcReduction="10000"/>
          </a:bodyPr>
          <a:lstStyle/>
          <a:p>
            <a:r>
              <a:rPr lang="en-US" sz="1800" b="1" dirty="0">
                <a:solidFill>
                  <a:schemeClr val="tx1"/>
                </a:solidFill>
                <a:latin typeface="Times New Roman" pitchFamily="18" charset="0"/>
                <a:cs typeface="Times New Roman" pitchFamily="18" charset="0"/>
              </a:rPr>
              <a:t>Dissemination Plan – Social Media</a:t>
            </a:r>
          </a:p>
          <a:p>
            <a:endParaRPr lang="en-US" sz="1500" dirty="0">
              <a:solidFill>
                <a:schemeClr val="tx1"/>
              </a:solidFill>
              <a:latin typeface="Times New Roman" pitchFamily="18" charset="0"/>
              <a:cs typeface="Times New Roman" pitchFamily="18" charset="0"/>
            </a:endParaRPr>
          </a:p>
          <a:p>
            <a:pPr algn="just"/>
            <a:r>
              <a:rPr lang="en-US" sz="1800" dirty="0">
                <a:solidFill>
                  <a:schemeClr val="tx1"/>
                </a:solidFill>
                <a:latin typeface="Times New Roman" pitchFamily="18" charset="0"/>
                <a:cs typeface="Times New Roman" pitchFamily="18" charset="0"/>
              </a:rPr>
              <a:t>All partners are encouraged to use their social media platforms (Facebook, Instagram, Twitter, LinkedIn, etc.) to disseminate ERMIScom news and events to a large audience.</a:t>
            </a:r>
            <a:r>
              <a:rPr lang="en-US" sz="2400" b="1" dirty="0">
                <a:solidFill>
                  <a:schemeClr val="tx1"/>
                </a:solidFill>
                <a:latin typeface="Times New Roman" pitchFamily="18" charset="0"/>
                <a:cs typeface="Times New Roman" pitchFamily="18" charset="0"/>
              </a:rPr>
              <a:t> </a:t>
            </a:r>
            <a:endParaRPr lang="en-US" sz="1800" dirty="0">
              <a:solidFill>
                <a:schemeClr val="tx1"/>
              </a:solidFill>
              <a:latin typeface="Times New Roman" pitchFamily="18" charset="0"/>
              <a:cs typeface="Times New Roman" pitchFamily="18" charset="0"/>
            </a:endParaRPr>
          </a:p>
          <a:p>
            <a:pPr algn="just"/>
            <a:endParaRPr lang="en-US" sz="1800" dirty="0">
              <a:solidFill>
                <a:schemeClr val="tx1"/>
              </a:solidFill>
              <a:latin typeface="Times New Roman" pitchFamily="18" charset="0"/>
              <a:cs typeface="Times New Roman" pitchFamily="18" charset="0"/>
            </a:endParaRPr>
          </a:p>
          <a:p>
            <a:pPr algn="just"/>
            <a:r>
              <a:rPr lang="en-US" sz="1800" dirty="0">
                <a:solidFill>
                  <a:schemeClr val="tx1"/>
                </a:solidFill>
                <a:latin typeface="Times New Roman" pitchFamily="18" charset="0"/>
                <a:cs typeface="Times New Roman" pitchFamily="18" charset="0"/>
              </a:rPr>
              <a:t>Information related to the project should be shared using the hashtag </a:t>
            </a:r>
            <a:r>
              <a:rPr lang="en-US" sz="1800" b="1" dirty="0">
                <a:solidFill>
                  <a:schemeClr val="tx1"/>
                </a:solidFill>
                <a:latin typeface="Times New Roman" pitchFamily="18" charset="0"/>
                <a:cs typeface="Times New Roman" pitchFamily="18" charset="0"/>
              </a:rPr>
              <a:t>#ERMIScom </a:t>
            </a:r>
            <a:r>
              <a:rPr lang="en-US" sz="1800" dirty="0">
                <a:solidFill>
                  <a:schemeClr val="tx1"/>
                </a:solidFill>
                <a:latin typeface="Times New Roman" pitchFamily="18" charset="0"/>
                <a:cs typeface="Times New Roman" pitchFamily="18" charset="0"/>
              </a:rPr>
              <a:t>and linking to the project’s website as much as possible to increase the traffic on its page. </a:t>
            </a:r>
          </a:p>
          <a:p>
            <a:pPr algn="just"/>
            <a:endParaRPr lang="en-US" sz="1800" dirty="0">
              <a:solidFill>
                <a:schemeClr val="tx1"/>
              </a:solidFill>
              <a:latin typeface="Times New Roman" pitchFamily="18" charset="0"/>
              <a:cs typeface="Times New Roman" pitchFamily="18" charset="0"/>
            </a:endParaRPr>
          </a:p>
          <a:p>
            <a:pPr algn="just"/>
            <a:r>
              <a:rPr lang="en-US" sz="1800" b="1" dirty="0">
                <a:solidFill>
                  <a:schemeClr val="tx1"/>
                </a:solidFill>
                <a:latin typeface="Times New Roman" pitchFamily="18" charset="0"/>
                <a:cs typeface="Times New Roman" pitchFamily="18" charset="0"/>
              </a:rPr>
              <a:t>Suggested Hashtags</a:t>
            </a:r>
          </a:p>
          <a:p>
            <a:pPr algn="just"/>
            <a:r>
              <a:rPr lang="en-US" sz="1800" i="1" dirty="0">
                <a:solidFill>
                  <a:schemeClr val="tx1"/>
                </a:solidFill>
                <a:latin typeface="Times New Roman" pitchFamily="18" charset="0"/>
                <a:cs typeface="Times New Roman" pitchFamily="18" charset="0"/>
              </a:rPr>
              <a:t>#erasmusplus #erasmus #erasmusproject #KA2 #strategicpartnership #highereducation #university #education #media #communication #europeanunion #europeancomission #NKUA #UNWE #VUB #BAU #METROPOLIA #EKO</a:t>
            </a:r>
            <a:endParaRPr lang="en-US" sz="1800" dirty="0">
              <a:solidFill>
                <a:schemeClr val="tx1"/>
              </a:solidFill>
              <a:latin typeface="Times New Roman" pitchFamily="18" charset="0"/>
              <a:cs typeface="Times New Roman" pitchFamily="18" charset="0"/>
            </a:endParaRPr>
          </a:p>
          <a:p>
            <a:pPr algn="just"/>
            <a:endParaRPr lang="en-US" sz="1800" dirty="0">
              <a:solidFill>
                <a:schemeClr val="tx1"/>
              </a:solidFill>
              <a:latin typeface="Times New Roman" pitchFamily="18" charset="0"/>
              <a:cs typeface="Times New Roman" pitchFamily="18" charset="0"/>
            </a:endParaRPr>
          </a:p>
          <a:p>
            <a:r>
              <a:rPr lang="en-US" sz="1800" b="1" dirty="0">
                <a:solidFill>
                  <a:schemeClr val="tx1"/>
                </a:solidFill>
                <a:latin typeface="Times New Roman" pitchFamily="18" charset="0"/>
                <a:cs typeface="Times New Roman" pitchFamily="18" charset="0"/>
              </a:rPr>
              <a:t>#ERMIScom</a:t>
            </a:r>
          </a:p>
        </p:txBody>
      </p:sp>
      <p:pic>
        <p:nvPicPr>
          <p:cNvPr id="7" name="6 - Εικόνα" descr="ERMIS logo (circular).png"/>
          <p:cNvPicPr>
            <a:picLocks noChangeAspect="1"/>
          </p:cNvPicPr>
          <p:nvPr/>
        </p:nvPicPr>
        <p:blipFill>
          <a:blip r:embed="rId3"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4"/>
          <a:stretch>
            <a:fillRect/>
          </a:stretch>
        </p:blipFill>
        <p:spPr>
          <a:xfrm>
            <a:off x="0" y="5929102"/>
            <a:ext cx="1979712" cy="928897"/>
          </a:xfrm>
          <a:prstGeom prst="rect">
            <a:avLst/>
          </a:prstGeom>
        </p:spPr>
      </p:pic>
      <p:pic>
        <p:nvPicPr>
          <p:cNvPr id="9" name="8 - Εικόνα" descr="EU logo 1.jpg"/>
          <p:cNvPicPr>
            <a:picLocks noChangeAspect="1"/>
          </p:cNvPicPr>
          <p:nvPr/>
        </p:nvPicPr>
        <p:blipFill>
          <a:blip r:embed="rId5"/>
          <a:stretch>
            <a:fillRect/>
          </a:stretch>
        </p:blipFill>
        <p:spPr>
          <a:xfrm>
            <a:off x="4427984" y="5929102"/>
            <a:ext cx="4716016" cy="1038770"/>
          </a:xfrm>
          <a:prstGeom prst="rect">
            <a:avLst/>
          </a:prstGeom>
        </p:spPr>
      </p:pic>
      <p:sp>
        <p:nvSpPr>
          <p:cNvPr id="4" name="Rectangle 3">
            <a:extLst>
              <a:ext uri="{FF2B5EF4-FFF2-40B4-BE49-F238E27FC236}">
                <a16:creationId xmlns:a16="http://schemas.microsoft.com/office/drawing/2014/main" id="{54E261A1-738D-4FC5-939C-AED69F160710}"/>
              </a:ext>
            </a:extLst>
          </p:cNvPr>
          <p:cNvSpPr/>
          <p:nvPr/>
        </p:nvSpPr>
        <p:spPr>
          <a:xfrm>
            <a:off x="3851920" y="5349385"/>
            <a:ext cx="1619672" cy="72683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714348" y="1357298"/>
            <a:ext cx="7715304" cy="3929090"/>
          </a:xfrm>
          <a:noFill/>
        </p:spPr>
        <p:txBody>
          <a:bodyPr>
            <a:normAutofit lnSpcReduction="10000"/>
          </a:bodyPr>
          <a:lstStyle/>
          <a:p>
            <a:r>
              <a:rPr lang="en-US" sz="1800" b="1" dirty="0">
                <a:solidFill>
                  <a:schemeClr val="tx1"/>
                </a:solidFill>
                <a:latin typeface="Times New Roman" pitchFamily="18" charset="0"/>
                <a:cs typeface="Times New Roman" pitchFamily="18" charset="0"/>
              </a:rPr>
              <a:t>Dissemination Activities </a:t>
            </a:r>
            <a:r>
              <a:rPr lang="el-GR" sz="1800" b="1" dirty="0">
                <a:solidFill>
                  <a:schemeClr val="tx1"/>
                </a:solidFill>
                <a:latin typeface="Times New Roman" pitchFamily="18" charset="0"/>
                <a:cs typeface="Times New Roman" pitchFamily="18" charset="0"/>
              </a:rPr>
              <a:t> - </a:t>
            </a:r>
            <a:r>
              <a:rPr lang="en-US" sz="1800" b="1" dirty="0">
                <a:solidFill>
                  <a:schemeClr val="tx1"/>
                </a:solidFill>
                <a:latin typeface="Times New Roman" pitchFamily="18" charset="0"/>
                <a:cs typeface="Times New Roman" pitchFamily="18" charset="0"/>
              </a:rPr>
              <a:t>Social Media Content</a:t>
            </a:r>
            <a:endParaRPr lang="en-US" sz="1500" dirty="0">
              <a:solidFill>
                <a:schemeClr val="tx1"/>
              </a:solidFill>
              <a:latin typeface="Times New Roman" pitchFamily="18" charset="0"/>
              <a:cs typeface="Times New Roman" pitchFamily="18" charset="0"/>
            </a:endParaRPr>
          </a:p>
          <a:p>
            <a:pPr algn="just"/>
            <a:endParaRPr lang="en-US" sz="1500" dirty="0">
              <a:solidFill>
                <a:schemeClr val="tx1"/>
              </a:solidFill>
              <a:latin typeface="Times New Roman" pitchFamily="18" charset="0"/>
              <a:cs typeface="Times New Roman" pitchFamily="18" charset="0"/>
            </a:endParaRPr>
          </a:p>
          <a:p>
            <a:pPr algn="just"/>
            <a:r>
              <a:rPr lang="en-US" sz="1800" dirty="0">
                <a:solidFill>
                  <a:schemeClr val="tx1"/>
                </a:solidFill>
                <a:latin typeface="Times New Roman" pitchFamily="18" charset="0"/>
                <a:cs typeface="Times New Roman" pitchFamily="18" charset="0"/>
              </a:rPr>
              <a:t>Facebook, Instagram, Twitter and other social media</a:t>
            </a:r>
          </a:p>
          <a:p>
            <a:pPr algn="just"/>
            <a:endParaRPr lang="en-US" sz="1800" dirty="0">
              <a:solidFill>
                <a:schemeClr val="tx1"/>
              </a:solidFill>
              <a:latin typeface="Times New Roman" pitchFamily="18" charset="0"/>
              <a:cs typeface="Times New Roman" pitchFamily="18" charset="0"/>
            </a:endParaRPr>
          </a:p>
          <a:p>
            <a:pPr algn="just">
              <a:buFont typeface="Arial" pitchFamily="34" charset="0"/>
              <a:buChar char="•"/>
            </a:pPr>
            <a:r>
              <a:rPr lang="en-US" sz="1800" dirty="0">
                <a:solidFill>
                  <a:schemeClr val="tx1"/>
                </a:solidFill>
                <a:latin typeface="Times New Roman" pitchFamily="18" charset="0"/>
                <a:cs typeface="Times New Roman" pitchFamily="18" charset="0"/>
              </a:rPr>
              <a:t> attractive posts</a:t>
            </a:r>
          </a:p>
          <a:p>
            <a:pPr algn="just">
              <a:buFont typeface="Arial" pitchFamily="34" charset="0"/>
              <a:buChar char="•"/>
            </a:pPr>
            <a:r>
              <a:rPr lang="en-US" sz="1800" dirty="0">
                <a:solidFill>
                  <a:schemeClr val="tx1"/>
                </a:solidFill>
                <a:latin typeface="Times New Roman" pitchFamily="18" charset="0"/>
                <a:cs typeface="Times New Roman" pitchFamily="18" charset="0"/>
              </a:rPr>
              <a:t> with a photo/poster/drawing </a:t>
            </a:r>
            <a:r>
              <a:rPr lang="en-US" sz="1800" dirty="0" err="1">
                <a:solidFill>
                  <a:schemeClr val="tx1"/>
                </a:solidFill>
                <a:latin typeface="Times New Roman" pitchFamily="18" charset="0"/>
                <a:cs typeface="Times New Roman" pitchFamily="18" charset="0"/>
              </a:rPr>
              <a:t>etc</a:t>
            </a:r>
            <a:r>
              <a:rPr lang="en-US" sz="1800" dirty="0">
                <a:solidFill>
                  <a:schemeClr val="tx1"/>
                </a:solidFill>
                <a:latin typeface="Times New Roman" pitchFamily="18" charset="0"/>
                <a:cs typeface="Times New Roman" pitchFamily="18" charset="0"/>
              </a:rPr>
              <a:t> (through Canva or any other tool you prefer)</a:t>
            </a:r>
          </a:p>
          <a:p>
            <a:pPr algn="just">
              <a:buFont typeface="Arial" pitchFamily="34" charset="0"/>
              <a:buChar char="•"/>
            </a:pPr>
            <a:r>
              <a:rPr lang="en-US" sz="1800" dirty="0">
                <a:solidFill>
                  <a:schemeClr val="tx1"/>
                </a:solidFill>
                <a:latin typeface="Times New Roman" pitchFamily="18" charset="0"/>
                <a:cs typeface="Times New Roman" pitchFamily="18" charset="0"/>
              </a:rPr>
              <a:t> free text</a:t>
            </a:r>
          </a:p>
          <a:p>
            <a:pPr algn="just"/>
            <a:r>
              <a:rPr lang="en-US" sz="1800" dirty="0">
                <a:solidFill>
                  <a:schemeClr val="tx1"/>
                </a:solidFill>
                <a:latin typeface="Times New Roman" pitchFamily="18" charset="0"/>
                <a:cs typeface="Times New Roman" pitchFamily="18" charset="0"/>
              </a:rPr>
              <a:t> </a:t>
            </a:r>
          </a:p>
          <a:p>
            <a:pPr algn="just"/>
            <a:r>
              <a:rPr lang="en-US" sz="1800" dirty="0">
                <a:solidFill>
                  <a:schemeClr val="tx1"/>
                </a:solidFill>
                <a:latin typeface="Times New Roman" pitchFamily="18" charset="0"/>
                <a:cs typeface="Times New Roman" pitchFamily="18" charset="0"/>
              </a:rPr>
              <a:t>Target groups of our dissemination activities</a:t>
            </a:r>
          </a:p>
          <a:p>
            <a:pPr algn="just"/>
            <a:r>
              <a:rPr lang="en-US" sz="1800" dirty="0">
                <a:solidFill>
                  <a:schemeClr val="tx1"/>
                </a:solidFill>
                <a:latin typeface="Times New Roman" pitchFamily="18" charset="0"/>
                <a:cs typeface="Times New Roman" pitchFamily="18" charset="0"/>
              </a:rPr>
              <a:t>Academia, (Media) students &amp; Media professionals, education providers, relevant stakeholders, civil society, other social actors</a:t>
            </a:r>
          </a:p>
          <a:p>
            <a:pPr algn="just"/>
            <a:endParaRPr lang="en-US" sz="1800" dirty="0">
              <a:solidFill>
                <a:schemeClr val="tx1"/>
              </a:solidFill>
              <a:latin typeface="Times New Roman" pitchFamily="18" charset="0"/>
              <a:cs typeface="Times New Roman" pitchFamily="18" charset="0"/>
            </a:endParaRPr>
          </a:p>
          <a:p>
            <a:pPr algn="just"/>
            <a:r>
              <a:rPr lang="en-US" sz="1800" dirty="0">
                <a:solidFill>
                  <a:schemeClr val="tx1"/>
                </a:solidFill>
                <a:latin typeface="Times New Roman" pitchFamily="18" charset="0"/>
                <a:cs typeface="Times New Roman" pitchFamily="18" charset="0"/>
              </a:rPr>
              <a:t>Always remember the tags and hashtags     </a:t>
            </a:r>
            <a:r>
              <a:rPr lang="en-US" sz="1800" b="1" dirty="0">
                <a:solidFill>
                  <a:schemeClr val="tx1"/>
                </a:solidFill>
                <a:latin typeface="Times New Roman" pitchFamily="18" charset="0"/>
                <a:cs typeface="Times New Roman" pitchFamily="18" charset="0"/>
              </a:rPr>
              <a:t>#ERMIScom</a:t>
            </a:r>
          </a:p>
          <a:p>
            <a:pPr algn="just"/>
            <a:endParaRPr lang="el-GR" sz="1800" b="1" dirty="0">
              <a:solidFill>
                <a:schemeClr val="tx1"/>
              </a:solidFill>
              <a:latin typeface="Times New Roman" pitchFamily="18" charset="0"/>
              <a:cs typeface="Times New Roman" pitchFamily="18" charset="0"/>
            </a:endParaRPr>
          </a:p>
        </p:txBody>
      </p:sp>
      <p:pic>
        <p:nvPicPr>
          <p:cNvPr id="7" name="6 - Εικόνα" descr="ERMIS logo (circular).png"/>
          <p:cNvPicPr>
            <a:picLocks noChangeAspect="1"/>
          </p:cNvPicPr>
          <p:nvPr/>
        </p:nvPicPr>
        <p:blipFill>
          <a:blip r:embed="rId3"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4"/>
          <a:stretch>
            <a:fillRect/>
          </a:stretch>
        </p:blipFill>
        <p:spPr>
          <a:xfrm>
            <a:off x="0" y="5718344"/>
            <a:ext cx="2428892" cy="1139656"/>
          </a:xfrm>
          <a:prstGeom prst="rect">
            <a:avLst/>
          </a:prstGeom>
        </p:spPr>
      </p:pic>
      <p:pic>
        <p:nvPicPr>
          <p:cNvPr id="9" name="8 - Εικόνα" descr="EU logo 1.jpg"/>
          <p:cNvPicPr>
            <a:picLocks noChangeAspect="1"/>
          </p:cNvPicPr>
          <p:nvPr/>
        </p:nvPicPr>
        <p:blipFill>
          <a:blip r:embed="rId5"/>
          <a:stretch>
            <a:fillRect/>
          </a:stretch>
        </p:blipFill>
        <p:spPr>
          <a:xfrm>
            <a:off x="3923345" y="5708076"/>
            <a:ext cx="5220655" cy="114992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 Εικόνα" descr="ERMIS logo (circular).png"/>
          <p:cNvPicPr>
            <a:picLocks noChangeAspect="1"/>
          </p:cNvPicPr>
          <p:nvPr/>
        </p:nvPicPr>
        <p:blipFill>
          <a:blip r:embed="rId3"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4"/>
          <a:stretch>
            <a:fillRect/>
          </a:stretch>
        </p:blipFill>
        <p:spPr>
          <a:xfrm>
            <a:off x="0" y="5718344"/>
            <a:ext cx="2428892" cy="1139656"/>
          </a:xfrm>
          <a:prstGeom prst="rect">
            <a:avLst/>
          </a:prstGeom>
        </p:spPr>
      </p:pic>
      <p:pic>
        <p:nvPicPr>
          <p:cNvPr id="9" name="8 - Εικόνα" descr="EU logo 1.jpg"/>
          <p:cNvPicPr>
            <a:picLocks noChangeAspect="1"/>
          </p:cNvPicPr>
          <p:nvPr/>
        </p:nvPicPr>
        <p:blipFill>
          <a:blip r:embed="rId5"/>
          <a:stretch>
            <a:fillRect/>
          </a:stretch>
        </p:blipFill>
        <p:spPr>
          <a:xfrm>
            <a:off x="3923345" y="5708076"/>
            <a:ext cx="5220655" cy="1149924"/>
          </a:xfrm>
          <a:prstGeom prst="rect">
            <a:avLst/>
          </a:prstGeom>
        </p:spPr>
      </p:pic>
      <p:sp>
        <p:nvSpPr>
          <p:cNvPr id="15" name="1 - Τίτλος">
            <a:extLst>
              <a:ext uri="{FF2B5EF4-FFF2-40B4-BE49-F238E27FC236}">
                <a16:creationId xmlns:a16="http://schemas.microsoft.com/office/drawing/2014/main" id="{D150B99C-9A0A-47E0-8A2D-43E3F6406B15}"/>
              </a:ext>
            </a:extLst>
          </p:cNvPr>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
        <p:nvSpPr>
          <p:cNvPr id="11" name="TextBox 10">
            <a:extLst>
              <a:ext uri="{FF2B5EF4-FFF2-40B4-BE49-F238E27FC236}">
                <a16:creationId xmlns:a16="http://schemas.microsoft.com/office/drawing/2014/main" id="{54F08FC9-DC13-4A55-93EE-622A261008A7}"/>
              </a:ext>
            </a:extLst>
          </p:cNvPr>
          <p:cNvSpPr txBox="1"/>
          <p:nvPr/>
        </p:nvSpPr>
        <p:spPr>
          <a:xfrm>
            <a:off x="1691680" y="1278138"/>
            <a:ext cx="6067316" cy="2893100"/>
          </a:xfrm>
          <a:prstGeom prst="rect">
            <a:avLst/>
          </a:prstGeom>
          <a:noFill/>
        </p:spPr>
        <p:txBody>
          <a:bodyPr wrap="square">
            <a:spAutoFit/>
          </a:bodyPr>
          <a:lstStyle/>
          <a:p>
            <a:pPr algn="ctr">
              <a:spcBef>
                <a:spcPts val="600"/>
              </a:spcBef>
              <a:spcAft>
                <a:spcPts val="600"/>
              </a:spcAft>
            </a:pPr>
            <a:r>
              <a:rPr lang="en-US" sz="4800" dirty="0">
                <a:solidFill>
                  <a:schemeClr val="tx1">
                    <a:lumMod val="75000"/>
                    <a:lumOff val="25000"/>
                  </a:schemeClr>
                </a:solidFill>
                <a:latin typeface="Berlin Sans FB Demi" panose="020E0802020502020306" pitchFamily="34" charset="0"/>
                <a:cs typeface="Segoe UI" panose="020B0502040204020203" pitchFamily="34" charset="0"/>
              </a:rPr>
              <a:t>Thank you for your attention!</a:t>
            </a:r>
          </a:p>
          <a:p>
            <a:pPr algn="ctr">
              <a:spcBef>
                <a:spcPts val="600"/>
              </a:spcBef>
              <a:spcAft>
                <a:spcPts val="600"/>
              </a:spcAft>
            </a:pPr>
            <a:r>
              <a:rPr lang="en-US" sz="4800" dirty="0">
                <a:solidFill>
                  <a:schemeClr val="tx1">
                    <a:lumMod val="75000"/>
                    <a:lumOff val="25000"/>
                  </a:schemeClr>
                </a:solidFill>
                <a:latin typeface="Berlin Sans FB Demi" panose="020E0802020502020306" pitchFamily="34" charset="0"/>
                <a:cs typeface="Segoe UI" panose="020B0502040204020203" pitchFamily="34" charset="0"/>
              </a:rPr>
              <a:t>Any Questions??</a:t>
            </a:r>
          </a:p>
          <a:p>
            <a:pPr marL="285750" indent="-285750" algn="ctr">
              <a:spcBef>
                <a:spcPts val="600"/>
              </a:spcBef>
              <a:spcAft>
                <a:spcPts val="600"/>
              </a:spcAft>
              <a:buFont typeface="Arial" panose="020B0604020202020204" pitchFamily="34" charset="0"/>
              <a:buChar char="•"/>
            </a:pPr>
            <a:endParaRPr lang="en-GB" dirty="0">
              <a:solidFill>
                <a:schemeClr val="tx1">
                  <a:lumMod val="75000"/>
                  <a:lumOff val="25000"/>
                </a:schemeClr>
              </a:solidFill>
              <a:latin typeface="Segoe UI" panose="020B0502040204020203" pitchFamily="34" charset="0"/>
              <a:cs typeface="Segoe UI" panose="020B0502040204020203" pitchFamily="34" charset="0"/>
            </a:endParaRPr>
          </a:p>
        </p:txBody>
      </p:sp>
      <p:pic>
        <p:nvPicPr>
          <p:cNvPr id="12" name="Picture 11" descr="Text&#10;&#10;Description automatically generated">
            <a:extLst>
              <a:ext uri="{FF2B5EF4-FFF2-40B4-BE49-F238E27FC236}">
                <a16:creationId xmlns:a16="http://schemas.microsoft.com/office/drawing/2014/main" id="{CF652D4A-861A-48F9-A3A6-C8B1EE0279F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28892" y="3861048"/>
            <a:ext cx="4481835" cy="1176172"/>
          </a:xfrm>
          <a:prstGeom prst="rect">
            <a:avLst/>
          </a:prstGeom>
        </p:spPr>
      </p:pic>
      <p:sp>
        <p:nvSpPr>
          <p:cNvPr id="16" name="TextBox 15">
            <a:extLst>
              <a:ext uri="{FF2B5EF4-FFF2-40B4-BE49-F238E27FC236}">
                <a16:creationId xmlns:a16="http://schemas.microsoft.com/office/drawing/2014/main" id="{85ACD210-AC91-463A-ACA2-3B744057B45E}"/>
              </a:ext>
            </a:extLst>
          </p:cNvPr>
          <p:cNvSpPr txBox="1"/>
          <p:nvPr/>
        </p:nvSpPr>
        <p:spPr>
          <a:xfrm>
            <a:off x="1951706" y="5219266"/>
            <a:ext cx="5436206" cy="369332"/>
          </a:xfrm>
          <a:prstGeom prst="rect">
            <a:avLst/>
          </a:prstGeom>
          <a:noFill/>
        </p:spPr>
        <p:txBody>
          <a:bodyPr wrap="square" rtlCol="0">
            <a:spAutoFit/>
          </a:bodyPr>
          <a:lstStyle/>
          <a:p>
            <a:r>
              <a:rPr lang="en-US" i="1" dirty="0"/>
              <a:t>George </a:t>
            </a:r>
            <a:r>
              <a:rPr lang="en-US" i="1" dirty="0" err="1"/>
              <a:t>Fligkos</a:t>
            </a:r>
            <a:r>
              <a:rPr lang="en-US" i="1" dirty="0"/>
              <a:t> , EKO, </a:t>
            </a:r>
            <a:r>
              <a:rPr lang="en-US" i="1" dirty="0" err="1"/>
              <a:t>ERMIScom</a:t>
            </a:r>
            <a:r>
              <a:rPr lang="en-US" i="1" dirty="0"/>
              <a:t> Dissemination Manager</a:t>
            </a:r>
            <a:endParaRPr lang="en-GB" i="1" dirty="0"/>
          </a:p>
        </p:txBody>
      </p:sp>
    </p:spTree>
    <p:extLst>
      <p:ext uri="{BB962C8B-B14F-4D97-AF65-F5344CB8AC3E}">
        <p14:creationId xmlns:p14="http://schemas.microsoft.com/office/powerpoint/2010/main" val="853157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 Εικόνα" descr="ERMIS logo (circular).png"/>
          <p:cNvPicPr>
            <a:picLocks noChangeAspect="1"/>
          </p:cNvPicPr>
          <p:nvPr/>
        </p:nvPicPr>
        <p:blipFill>
          <a:blip r:embed="rId3" cstate="print"/>
          <a:stretch>
            <a:fillRect/>
          </a:stretch>
        </p:blipFill>
        <p:spPr>
          <a:xfrm>
            <a:off x="0" y="0"/>
            <a:ext cx="1142984" cy="1142984"/>
          </a:xfrm>
          <a:prstGeom prst="rect">
            <a:avLst/>
          </a:prstGeom>
        </p:spPr>
      </p:pic>
      <p:pic>
        <p:nvPicPr>
          <p:cNvPr id="8" name="7 - Εικόνα" descr="iky-logo-web-2014.jpg"/>
          <p:cNvPicPr>
            <a:picLocks noChangeAspect="1"/>
          </p:cNvPicPr>
          <p:nvPr/>
        </p:nvPicPr>
        <p:blipFill>
          <a:blip r:embed="rId4"/>
          <a:stretch>
            <a:fillRect/>
          </a:stretch>
        </p:blipFill>
        <p:spPr>
          <a:xfrm>
            <a:off x="0" y="5718344"/>
            <a:ext cx="2428892" cy="1139656"/>
          </a:xfrm>
          <a:prstGeom prst="rect">
            <a:avLst/>
          </a:prstGeom>
        </p:spPr>
      </p:pic>
      <p:pic>
        <p:nvPicPr>
          <p:cNvPr id="9" name="8 - Εικόνα" descr="EU logo 1.jpg"/>
          <p:cNvPicPr>
            <a:picLocks noChangeAspect="1"/>
          </p:cNvPicPr>
          <p:nvPr/>
        </p:nvPicPr>
        <p:blipFill>
          <a:blip r:embed="rId5"/>
          <a:stretch>
            <a:fillRect/>
          </a:stretch>
        </p:blipFill>
        <p:spPr>
          <a:xfrm>
            <a:off x="3923345" y="5708076"/>
            <a:ext cx="5220655" cy="1149924"/>
          </a:xfrm>
          <a:prstGeom prst="rect">
            <a:avLst/>
          </a:prstGeom>
        </p:spPr>
      </p:pic>
      <p:sp>
        <p:nvSpPr>
          <p:cNvPr id="5" name="Subtitle 4">
            <a:extLst>
              <a:ext uri="{FF2B5EF4-FFF2-40B4-BE49-F238E27FC236}">
                <a16:creationId xmlns:a16="http://schemas.microsoft.com/office/drawing/2014/main" id="{EFEA23B0-AED3-494F-BAAB-C45C5EF03F7E}"/>
              </a:ext>
            </a:extLst>
          </p:cNvPr>
          <p:cNvSpPr>
            <a:spLocks noGrp="1"/>
          </p:cNvSpPr>
          <p:nvPr>
            <p:ph type="subTitle" idx="1"/>
          </p:nvPr>
        </p:nvSpPr>
        <p:spPr>
          <a:xfrm>
            <a:off x="1371600" y="1885456"/>
            <a:ext cx="6400800" cy="1752600"/>
          </a:xfrm>
        </p:spPr>
        <p:txBody>
          <a:bodyPr>
            <a:normAutofit fontScale="85000" lnSpcReduction="10000"/>
          </a:bodyPr>
          <a:lstStyle/>
          <a:p>
            <a:r>
              <a:rPr lang="en-GB" sz="5400" b="1" dirty="0">
                <a:solidFill>
                  <a:schemeClr val="tx1">
                    <a:lumMod val="85000"/>
                    <a:lumOff val="15000"/>
                  </a:schemeClr>
                </a:solidFill>
              </a:rPr>
              <a:t>Open Education Resources (OER) licensing</a:t>
            </a:r>
          </a:p>
        </p:txBody>
      </p:sp>
      <p:sp>
        <p:nvSpPr>
          <p:cNvPr id="13" name="TextBox 12">
            <a:extLst>
              <a:ext uri="{FF2B5EF4-FFF2-40B4-BE49-F238E27FC236}">
                <a16:creationId xmlns:a16="http://schemas.microsoft.com/office/drawing/2014/main" id="{EA303AE8-C478-45FB-A9A4-24C5E6C87DD9}"/>
              </a:ext>
            </a:extLst>
          </p:cNvPr>
          <p:cNvSpPr txBox="1"/>
          <p:nvPr/>
        </p:nvSpPr>
        <p:spPr>
          <a:xfrm>
            <a:off x="2915816" y="4424408"/>
            <a:ext cx="3158567" cy="1569660"/>
          </a:xfrm>
          <a:prstGeom prst="rect">
            <a:avLst/>
          </a:prstGeom>
          <a:noFill/>
        </p:spPr>
        <p:txBody>
          <a:bodyPr wrap="square" rtlCol="0">
            <a:spAutoFit/>
          </a:bodyPr>
          <a:lstStyle/>
          <a:p>
            <a:pPr algn="ctr"/>
            <a:r>
              <a:rPr lang="en-US" sz="1600" b="1" dirty="0">
                <a:solidFill>
                  <a:schemeClr val="tx1">
                    <a:lumMod val="75000"/>
                    <a:lumOff val="25000"/>
                  </a:schemeClr>
                </a:solidFill>
                <a:latin typeface="Segoe UI" panose="020B0502040204020203" pitchFamily="34" charset="0"/>
                <a:cs typeface="Segoe UI" panose="020B0502040204020203" pitchFamily="34" charset="0"/>
              </a:rPr>
              <a:t>Kick-Off Meeting, Day 2</a:t>
            </a:r>
          </a:p>
          <a:p>
            <a:pPr algn="ctr"/>
            <a:r>
              <a:rPr lang="en-US" sz="1600" dirty="0">
                <a:solidFill>
                  <a:schemeClr val="tx1">
                    <a:lumMod val="75000"/>
                    <a:lumOff val="25000"/>
                  </a:schemeClr>
                </a:solidFill>
                <a:latin typeface="Segoe UI" panose="020B0502040204020203" pitchFamily="34" charset="0"/>
                <a:cs typeface="Segoe UI" panose="020B0502040204020203" pitchFamily="34" charset="0"/>
              </a:rPr>
              <a:t>1</a:t>
            </a:r>
            <a:r>
              <a:rPr lang="en-US" sz="1600" baseline="30000" dirty="0">
                <a:solidFill>
                  <a:schemeClr val="tx1">
                    <a:lumMod val="75000"/>
                    <a:lumOff val="25000"/>
                  </a:schemeClr>
                </a:solidFill>
                <a:latin typeface="Segoe UI" panose="020B0502040204020203" pitchFamily="34" charset="0"/>
                <a:cs typeface="Segoe UI" panose="020B0502040204020203" pitchFamily="34" charset="0"/>
              </a:rPr>
              <a:t>st</a:t>
            </a:r>
            <a:r>
              <a:rPr lang="en-US" sz="1600" dirty="0">
                <a:solidFill>
                  <a:schemeClr val="tx1">
                    <a:lumMod val="75000"/>
                    <a:lumOff val="25000"/>
                  </a:schemeClr>
                </a:solidFill>
                <a:latin typeface="Segoe UI" panose="020B0502040204020203" pitchFamily="34" charset="0"/>
                <a:cs typeface="Segoe UI" panose="020B0502040204020203" pitchFamily="34" charset="0"/>
              </a:rPr>
              <a:t> December, 2020</a:t>
            </a:r>
          </a:p>
          <a:p>
            <a:pPr algn="ctr"/>
            <a:endParaRPr lang="en-US" sz="1600" b="1" dirty="0">
              <a:solidFill>
                <a:schemeClr val="tx1">
                  <a:lumMod val="75000"/>
                  <a:lumOff val="25000"/>
                </a:schemeClr>
              </a:solidFill>
              <a:latin typeface="Segoe UI" panose="020B0502040204020203" pitchFamily="34" charset="0"/>
              <a:cs typeface="Segoe UI" panose="020B0502040204020203" pitchFamily="34" charset="0"/>
            </a:endParaRPr>
          </a:p>
          <a:p>
            <a:pPr algn="ctr"/>
            <a:r>
              <a:rPr lang="en-US" sz="1600" b="1" dirty="0">
                <a:solidFill>
                  <a:schemeClr val="tx1">
                    <a:lumMod val="75000"/>
                    <a:lumOff val="25000"/>
                  </a:schemeClr>
                </a:solidFill>
                <a:latin typeface="Segoe UI" panose="020B0502040204020203" pitchFamily="34" charset="0"/>
                <a:cs typeface="Segoe UI" panose="020B0502040204020203" pitchFamily="34" charset="0"/>
              </a:rPr>
              <a:t>Host: </a:t>
            </a:r>
          </a:p>
          <a:p>
            <a:pPr algn="ctr"/>
            <a:r>
              <a:rPr lang="en-US" sz="1600" b="1" dirty="0">
                <a:solidFill>
                  <a:schemeClr val="tx1">
                    <a:lumMod val="75000"/>
                    <a:lumOff val="25000"/>
                  </a:schemeClr>
                </a:solidFill>
                <a:latin typeface="Segoe UI" panose="020B0502040204020203" pitchFamily="34" charset="0"/>
                <a:cs typeface="Segoe UI" panose="020B0502040204020203" pitchFamily="34" charset="0"/>
              </a:rPr>
              <a:t>Entrepreneurship and </a:t>
            </a:r>
          </a:p>
          <a:p>
            <a:pPr algn="ctr"/>
            <a:r>
              <a:rPr lang="en-US" sz="1600" b="1" dirty="0">
                <a:solidFill>
                  <a:schemeClr val="tx1">
                    <a:lumMod val="75000"/>
                    <a:lumOff val="25000"/>
                  </a:schemeClr>
                </a:solidFill>
                <a:latin typeface="Segoe UI" panose="020B0502040204020203" pitchFamily="34" charset="0"/>
                <a:cs typeface="Segoe UI" panose="020B0502040204020203" pitchFamily="34" charset="0"/>
              </a:rPr>
              <a:t>Social Economy Group</a:t>
            </a:r>
            <a:endParaRPr lang="en-GB" sz="1600" b="1" dirty="0">
              <a:solidFill>
                <a:schemeClr val="tx1">
                  <a:lumMod val="75000"/>
                  <a:lumOff val="25000"/>
                </a:schemeClr>
              </a:solidFill>
              <a:latin typeface="Segoe UI" panose="020B0502040204020203" pitchFamily="34" charset="0"/>
              <a:cs typeface="Segoe UI" panose="020B0502040204020203" pitchFamily="34" charset="0"/>
            </a:endParaRPr>
          </a:p>
        </p:txBody>
      </p:sp>
      <p:pic>
        <p:nvPicPr>
          <p:cNvPr id="14" name="Picture 13" descr="Text&#10;&#10;Description automatically generated">
            <a:extLst>
              <a:ext uri="{FF2B5EF4-FFF2-40B4-BE49-F238E27FC236}">
                <a16:creationId xmlns:a16="http://schemas.microsoft.com/office/drawing/2014/main" id="{BDC83614-A8A6-4B81-ACF3-3321DF2F78E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48087" y="3456638"/>
            <a:ext cx="3026296" cy="794194"/>
          </a:xfrm>
          <a:prstGeom prst="rect">
            <a:avLst/>
          </a:prstGeom>
        </p:spPr>
      </p:pic>
      <p:sp>
        <p:nvSpPr>
          <p:cNvPr id="15" name="1 - Τίτλος">
            <a:extLst>
              <a:ext uri="{FF2B5EF4-FFF2-40B4-BE49-F238E27FC236}">
                <a16:creationId xmlns:a16="http://schemas.microsoft.com/office/drawing/2014/main" id="{D150B99C-9A0A-47E0-8A2D-43E3F6406B15}"/>
              </a:ext>
            </a:extLst>
          </p:cNvPr>
          <p:cNvSpPr>
            <a:spLocks noGrp="1"/>
          </p:cNvSpPr>
          <p:nvPr>
            <p:ph type="ctrTitle"/>
          </p:nvPr>
        </p:nvSpPr>
        <p:spPr>
          <a:xfrm>
            <a:off x="2214546" y="0"/>
            <a:ext cx="6929454" cy="1143008"/>
          </a:xfrm>
          <a:solidFill>
            <a:schemeClr val="accent1"/>
          </a:solidFill>
        </p:spPr>
        <p:txBody>
          <a:bodyPr>
            <a:normAutofit/>
          </a:bodyPr>
          <a:lstStyle/>
          <a:p>
            <a:pPr algn="r"/>
            <a:r>
              <a:rPr lang="en-US" sz="1500" dirty="0">
                <a:solidFill>
                  <a:schemeClr val="bg1"/>
                </a:solidFill>
                <a:latin typeface="Times New Roman" pitchFamily="18" charset="0"/>
                <a:cs typeface="Times New Roman" pitchFamily="18" charset="0"/>
              </a:rPr>
              <a:t>Common curricula for diversity: education in media &amp; integration of vulnerable groups</a:t>
            </a:r>
            <a:br>
              <a:rPr lang="en-US" sz="1500" dirty="0">
                <a:solidFill>
                  <a:schemeClr val="bg1"/>
                </a:solidFill>
                <a:latin typeface="Times New Roman" pitchFamily="18" charset="0"/>
                <a:cs typeface="Times New Roman" pitchFamily="18" charset="0"/>
              </a:rPr>
            </a:br>
            <a:r>
              <a:rPr lang="en-US" sz="1500" dirty="0">
                <a:solidFill>
                  <a:schemeClr val="bg1"/>
                </a:solidFill>
                <a:latin typeface="Times New Roman" pitchFamily="18" charset="0"/>
                <a:cs typeface="Times New Roman" pitchFamily="18" charset="0"/>
              </a:rPr>
              <a:t>KA2 Erasmus+ Project - Strategic Partnership on the field of Higher Education</a:t>
            </a:r>
            <a:endParaRPr lang="el-GR" sz="15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42056428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2358</TotalTime>
  <Words>3731</Words>
  <Application>Microsoft Office PowerPoint</Application>
  <PresentationFormat>On-screen Show (4:3)</PresentationFormat>
  <Paragraphs>351</Paragraphs>
  <Slides>27</Slides>
  <Notes>27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Arial</vt:lpstr>
      <vt:lpstr>Berlin Sans FB Demi</vt:lpstr>
      <vt:lpstr>Calibri</vt:lpstr>
      <vt:lpstr>Segoe UI</vt:lpstr>
      <vt:lpstr>Source Sans Pro</vt:lpstr>
      <vt:lpstr>Source Sans Pro</vt:lpstr>
      <vt:lpstr>Times New Roman</vt:lpstr>
      <vt:lpstr>Wingdings</vt:lpstr>
      <vt:lpstr>Θέμα του Office</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lpstr>Common curricula for diversity: education in media &amp; integration of vulnerable groups KA2 Erasmus+ Project - Strategic Partnership on the field of Higher Education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Γιώργος</dc:creator>
  <cp:lastModifiedBy>elisvasileiou</cp:lastModifiedBy>
  <cp:revision>64</cp:revision>
  <dcterms:created xsi:type="dcterms:W3CDTF">2020-11-29T23:02:44Z</dcterms:created>
  <dcterms:modified xsi:type="dcterms:W3CDTF">2020-12-01T14:25:42Z</dcterms:modified>
</cp:coreProperties>
</file>