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Quattrocento Sans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fOI5uhTfIuPDaGT3U9CKnudIw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0E7CF5-8604-4D8A-97B3-A96FDC886DB3}">
  <a:tblStyle styleId="{240E7CF5-8604-4D8A-97B3-A96FDC886DB3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 b="off" i="off"/>
      <a:tcStyle>
        <a:tcBdr/>
        <a:fill>
          <a:solidFill>
            <a:srgbClr val="CACA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A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>
              <a:solidFill>
                <a:srgbClr val="E4E6E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>
              <a:solidFill>
                <a:srgbClr val="E4E6E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>
              <a:solidFill>
                <a:srgbClr val="E4E6E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>
              <a:solidFill>
                <a:srgbClr val="E4E6E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/>
          </a:p>
        </p:txBody>
      </p:sp>
      <p:sp>
        <p:nvSpPr>
          <p:cNvPr id="343" name="Google Shape;34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/>
              <a:t>Process evaluation (PE) an ongoing process regarding the management, the implementation, the Outcome evaluation (OE) regarding measures variation between desired &amp; reached outcomes and it is also an ongoing procedure and the Impact evaluation (IE) to assesses the project’s efficacy in achieving its ultimate goals, by monitoring how well expectations, needs &amp; objectives have been met in relation to the actual results (done at the end of the project)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>
              <a:solidFill>
                <a:srgbClr val="E4E6E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>
              <a:solidFill>
                <a:srgbClr val="E4E6E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1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0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0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4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0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0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1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1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4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1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1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" name="Google Shape;123;p41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1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2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2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28" name="Google Shape;128;p4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2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2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3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3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35" name="Google Shape;135;p43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36" name="Google Shape;136;p4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3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3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" name="Google Shape;140;p4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3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4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4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45" name="Google Shape;145;p44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46" name="Google Shape;146;p4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4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4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5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5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53" name="Google Shape;153;p4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6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6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60" name="Google Shape;160;p4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3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4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5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8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6" name="Google Shape;96;p3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9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9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3" name="Google Shape;103;p39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3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9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9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6E4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0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1" name="Google Shape;11;p30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30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30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30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30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0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30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0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0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0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0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0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30"/>
          <p:cNvGrpSpPr/>
          <p:nvPr/>
        </p:nvGrpSpPr>
        <p:grpSpPr>
          <a:xfrm>
            <a:off x="27222" y="-32"/>
            <a:ext cx="2356674" cy="6853285"/>
            <a:chOff x="6627813" y="195454"/>
            <a:chExt cx="1952625" cy="5678297"/>
          </a:xfrm>
        </p:grpSpPr>
        <p:sp>
          <p:nvSpPr>
            <p:cNvPr id="24" name="Google Shape;24;p30"/>
            <p:cNvSpPr/>
            <p:nvPr/>
          </p:nvSpPr>
          <p:spPr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0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30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30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0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0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0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0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0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0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0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0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30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igromedia.g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aviou.media.uoa.gr/enarxi-aitiseon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endParaRPr/>
          </a:p>
        </p:txBody>
      </p:sp>
      <p:sp>
        <p:nvSpPr>
          <p:cNvPr id="169" name="Google Shape;169;p1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graphicFrame>
        <p:nvGraphicFramePr>
          <p:cNvPr id="170" name="Google Shape;170;p1"/>
          <p:cNvGraphicFramePr/>
          <p:nvPr/>
        </p:nvGraphicFramePr>
        <p:xfrm>
          <a:off x="-14110" y="-7937"/>
          <a:ext cx="12220221" cy="6873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220221" imgH="6873876" progId="PowerPoint.Show.12">
                  <p:embed/>
                </p:oleObj>
              </mc:Choice>
              <mc:Fallback>
                <p:oleObj r:id="rId3" imgW="12220221" imgH="6873876" progId="PowerPoint.Show.12">
                  <p:embed/>
                  <p:pic>
                    <p:nvPicPr>
                      <p:cNvPr id="170" name="Google Shape;170;p1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-14110" y="-7937"/>
                        <a:ext cx="12220221" cy="6873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4"/>
          <p:cNvGrpSpPr/>
          <p:nvPr/>
        </p:nvGrpSpPr>
        <p:grpSpPr>
          <a:xfrm>
            <a:off x="2129585" y="0"/>
            <a:ext cx="9195911" cy="966652"/>
            <a:chOff x="0" y="2028428"/>
            <a:chExt cx="2786062" cy="1671637"/>
          </a:xfrm>
        </p:grpSpPr>
        <p:sp>
          <p:nvSpPr>
            <p:cNvPr id="252" name="Google Shape;252;p4"/>
            <p:cNvSpPr/>
            <p:nvPr/>
          </p:nvSpPr>
          <p:spPr>
            <a:xfrm>
              <a:off x="0" y="2028428"/>
              <a:ext cx="2786062" cy="1671637"/>
            </a:xfrm>
            <a:prstGeom prst="rect">
              <a:avLst/>
            </a:prstGeom>
            <a:solidFill>
              <a:srgbClr val="E7870F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"/>
            <p:cNvSpPr txBox="1"/>
            <p:nvPr/>
          </p:nvSpPr>
          <p:spPr>
            <a:xfrm>
              <a:off x="0" y="2028428"/>
              <a:ext cx="2786062" cy="1671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lang="en-GB" sz="32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Intellectual Outputs (IOs)</a:t>
              </a:r>
              <a:endParaRPr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aphicFrame>
        <p:nvGraphicFramePr>
          <p:cNvPr id="254" name="Google Shape;254;p4"/>
          <p:cNvGraphicFramePr/>
          <p:nvPr/>
        </p:nvGraphicFramePr>
        <p:xfrm>
          <a:off x="0" y="99748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{240E7CF5-8604-4D8A-97B3-A96FDC886DB3}</a:tableStyleId>
              </a:tblPr>
              <a:tblGrid>
                <a:gridCol w="82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No IO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Title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Lead Partner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Participating Partners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Dates of Implementation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IO1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F4B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STEREOTYPES and PREJUDICES: Xenophobia &amp; Racism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F4B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/>
                        <a:t>BAU</a:t>
                      </a:r>
                      <a:endParaRPr sz="1800" b="1" u="none" strike="noStrike" cap="none"/>
                    </a:p>
                  </a:txBody>
                  <a:tcPr marL="91450" marR="91450" marT="45725" marB="45725">
                    <a:solidFill>
                      <a:srgbClr val="F4B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Metropolia, NKUA, UNWE, EKO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F4B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01.10.2020 – 30.09.2021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F4B7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IO2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F4B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FAKE NEWS &amp; HATE SPEECH: Representation of vulnerable groups in the Media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F4B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/>
                        <a:t>UNWE</a:t>
                      </a:r>
                      <a:endParaRPr sz="1800" b="1" u="none" strike="noStrike" cap="none"/>
                    </a:p>
                  </a:txBody>
                  <a:tcPr marL="91450" marR="91450" marT="45725" marB="45725">
                    <a:solidFill>
                      <a:srgbClr val="F4B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 u="none" strike="noStrike" cap="none"/>
                        <a:t>Metropolia, NKUA, BAU, EKO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F4B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 u="none" strike="noStrike" cap="none"/>
                        <a:t>01.10.2020 – 30.09.2021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F4B7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IO3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F4B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SOCIAL ENTREPRENEURSHIP AND VULNERABLE SOCIAL GROUPS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F4B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/>
                        <a:t>VUB</a:t>
                      </a:r>
                      <a:endParaRPr sz="1800" b="1" u="none" strike="noStrike" cap="none"/>
                    </a:p>
                  </a:txBody>
                  <a:tcPr marL="91450" marR="91450" marT="45725" marB="45725">
                    <a:solidFill>
                      <a:srgbClr val="F4B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GB" sz="1600" u="none" strike="noStrike" cap="none"/>
                        <a:t>Metropolia, NKUA,BAU, UNWE, EKO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4B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 u="none" strike="noStrike" cap="none"/>
                        <a:t>01.10.2020 – 30.09.2021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F4B7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IO4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F4B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VULNERABLE GROUPS AND CULTURAL TRAUMA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F4B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/>
                        <a:t>NKUA</a:t>
                      </a:r>
                      <a:endParaRPr sz="1800" b="1" u="none" strike="noStrike" cap="none"/>
                    </a:p>
                  </a:txBody>
                  <a:tcPr marL="91450" marR="91450" marT="45725" marB="45725">
                    <a:solidFill>
                      <a:srgbClr val="F4B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GB" sz="1600" u="none" strike="noStrike" cap="none"/>
                        <a:t>Metropolia, VUB, BAU, UNWE, EKO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4B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 u="none" strike="noStrike" cap="none"/>
                        <a:t>01.10.2020 – 30.09.2021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F4B7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IO5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INTEGRATION POLICIES FOR VULNERABLE SOCIAL GROUPS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/>
                        <a:t>NKUA</a:t>
                      </a:r>
                      <a:endParaRPr sz="1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Metropolia, BAU, UNWE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01.04.2021-31.03.2022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2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IO6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FUNDS &amp; GRANTS: Social Integration and Rights Related Projects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/>
                        <a:t>UNWE</a:t>
                      </a:r>
                      <a:endParaRPr sz="1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BAU, NKUA, VUB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 u="none" strike="noStrike" cap="none"/>
                        <a:t>01.04.2021-31.03.2022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2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IO7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F4B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TRANSFORMATIVE METHODOLOGICAL APPROACH: Teaching, Training, Learning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F4B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Metropolia</a:t>
                      </a:r>
                      <a:endParaRPr sz="1400" b="1" u="none" strike="noStrike" cap="none"/>
                    </a:p>
                  </a:txBody>
                  <a:tcPr marL="91450" marR="91450" marT="45725" marB="45725">
                    <a:solidFill>
                      <a:srgbClr val="F4B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 u="none" strike="noStrike" cap="none"/>
                        <a:t>NKUA, VUB, BAU, UNWE, EKO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F4B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 u="none" strike="noStrike" cap="none"/>
                        <a:t>01.10.2020-</a:t>
                      </a:r>
                      <a:r>
                        <a:rPr lang="en-GB" sz="1800" u="none" strike="noStrike" cap="none">
                          <a:highlight>
                            <a:srgbClr val="FFFF00"/>
                          </a:highlight>
                        </a:rPr>
                        <a:t>30.03.2022</a:t>
                      </a:r>
                      <a:endParaRPr sz="1800" u="none" strike="noStrike" cap="none"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45725" marB="45725">
                    <a:solidFill>
                      <a:srgbClr val="F4B7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2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IO8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COMMON CURRICULA: Education in Media and Integration of Vulnerable Groups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/>
                        <a:t>NKUA</a:t>
                      </a:r>
                      <a:endParaRPr sz="1800" b="1" u="none" strike="noStrike" cap="none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 u="none" strike="noStrike" cap="none"/>
                        <a:t>Metropolia, VUB, BAU, UNWE, EKO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 u="none" strike="noStrike" cap="none"/>
                        <a:t>01.10.2020</a:t>
                      </a:r>
                      <a:r>
                        <a:rPr lang="en-GB" sz="1800" u="none" strike="noStrike" cap="none">
                          <a:highlight>
                            <a:srgbClr val="FFFF00"/>
                          </a:highlight>
                        </a:rPr>
                        <a:t>-31.03.2022</a:t>
                      </a:r>
                      <a:endParaRPr sz="1800" u="none" strike="noStrike" cap="none"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4"/>
          <p:cNvSpPr txBox="1">
            <a:spLocks noGrp="1"/>
          </p:cNvSpPr>
          <p:nvPr>
            <p:ph type="title"/>
          </p:nvPr>
        </p:nvSpPr>
        <p:spPr>
          <a:xfrm>
            <a:off x="2493065" y="0"/>
            <a:ext cx="9235267" cy="95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entury Gothic"/>
              <a:buNone/>
            </a:pPr>
            <a:r>
              <a:rPr lang="en-GB" b="1">
                <a:solidFill>
                  <a:srgbClr val="3F3F3F"/>
                </a:solidFill>
              </a:rPr>
              <a:t>Project Progress on Work Packages</a:t>
            </a:r>
            <a:endParaRPr b="1">
              <a:solidFill>
                <a:srgbClr val="3F3F3F"/>
              </a:solidFill>
            </a:endParaRPr>
          </a:p>
        </p:txBody>
      </p:sp>
      <p:sp>
        <p:nvSpPr>
          <p:cNvPr id="261" name="Google Shape;261;p54"/>
          <p:cNvSpPr txBox="1">
            <a:spLocks noGrp="1"/>
          </p:cNvSpPr>
          <p:nvPr>
            <p:ph type="body" idx="1"/>
          </p:nvPr>
        </p:nvSpPr>
        <p:spPr>
          <a:xfrm>
            <a:off x="2548745" y="1180730"/>
            <a:ext cx="9508698" cy="5511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5727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rPr lang="en-GB"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Reminder on the piloting of each IO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665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>
                <a:latin typeface="Arial"/>
                <a:ea typeface="Arial"/>
                <a:cs typeface="Arial"/>
                <a:sym typeface="Arial"/>
              </a:rPr>
              <a:t>Upon the completion of the IOs’ development, </a:t>
            </a:r>
            <a:r>
              <a:rPr lang="en-GB" sz="1600" b="1">
                <a:latin typeface="Arial"/>
                <a:ea typeface="Arial"/>
                <a:cs typeface="Arial"/>
                <a:sym typeface="Arial"/>
              </a:rPr>
              <a:t>their piloting is obligatory as elective courses, in the context of already existing master </a:t>
            </a:r>
            <a:r>
              <a:rPr lang="en-GB" sz="1600">
                <a:latin typeface="Arial"/>
                <a:ea typeface="Arial"/>
                <a:cs typeface="Arial"/>
                <a:sym typeface="Arial"/>
              </a:rPr>
              <a:t>or undergraduate programs if needed</a:t>
            </a:r>
            <a:endParaRPr sz="16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600" u="sng">
                <a:latin typeface="Arial"/>
                <a:ea typeface="Arial"/>
                <a:cs typeface="Arial"/>
                <a:sym typeface="Arial"/>
              </a:rPr>
              <a:t>The piloting of each IO will include:</a:t>
            </a:r>
            <a:endParaRPr sz="1600" u="sng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16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GB" sz="1600" b="1">
                <a:latin typeface="Arial"/>
                <a:ea typeface="Arial"/>
                <a:cs typeface="Arial"/>
                <a:sym typeface="Arial"/>
              </a:rPr>
              <a:t>3 months course of around 40 teaching hours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160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GB" sz="1600" b="1">
                <a:latin typeface="Arial"/>
                <a:ea typeface="Arial"/>
                <a:cs typeface="Arial"/>
                <a:sym typeface="Arial"/>
              </a:rPr>
              <a:t>preparation &amp; all administrative procedures </a:t>
            </a:r>
            <a:r>
              <a:rPr lang="en-GB" sz="1600">
                <a:latin typeface="Arial"/>
                <a:ea typeface="Arial"/>
                <a:cs typeface="Arial"/>
                <a:sym typeface="Arial"/>
              </a:rPr>
              <a:t>before commencing the respective course of lectures, e.g. </a:t>
            </a:r>
            <a:r>
              <a:rPr lang="en-GB" sz="1600" i="1">
                <a:latin typeface="Arial"/>
                <a:ea typeface="Arial"/>
                <a:cs typeface="Arial"/>
                <a:sym typeface="Arial"/>
              </a:rPr>
              <a:t>for Greece we need to introduce the course in the beginning of the academic year</a:t>
            </a:r>
            <a:endParaRPr sz="1600" i="1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1600" b="1">
                <a:latin typeface="Arial"/>
                <a:ea typeface="Arial"/>
                <a:cs typeface="Arial"/>
                <a:sym typeface="Arial"/>
              </a:rPr>
              <a:t>evaluation before &amp; after through questionnaires to the participants, classroom observation &amp; a final exam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1600" b="1">
                <a:latin typeface="Arial"/>
                <a:ea typeface="Arial"/>
                <a:cs typeface="Arial"/>
                <a:sym typeface="Arial"/>
              </a:rPr>
              <a:t>utilization of the evaluation results &amp; the suggestions for further improvement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600">
                <a:latin typeface="Arial"/>
                <a:ea typeface="Arial"/>
                <a:cs typeface="Arial"/>
                <a:sym typeface="Arial"/>
              </a:rPr>
              <a:t>The pilot phases are an integral developmental process for the creation of a new curriculum &amp; will serve to evaluate the modules’ relevance, applicability &amp; efficacy </a:t>
            </a:r>
            <a:r>
              <a:rPr lang="en-GB" sz="1600" b="1" i="1">
                <a:latin typeface="Arial"/>
                <a:ea typeface="Arial"/>
                <a:cs typeface="Arial"/>
                <a:sym typeface="Arial"/>
              </a:rPr>
              <a:t>in delivering intended learning outcomes, tackling skills-gaps &amp; reaching the goals of the project, to indicate the adjustments needed for the course syllabus to be incorporated in the regular curriculum.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 b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IO1 – IO4 the Piloting phase period is: </a:t>
            </a:r>
            <a:r>
              <a:rPr lang="en-GB"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01.10.2021-30.09.2022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Metropolia will not test the IO7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EKO will test the Addendum of Non-Formal Education for IO1 to IO6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</p:txBody>
      </p:sp>
      <p:sp>
        <p:nvSpPr>
          <p:cNvPr id="262" name="Google Shape;262;p54"/>
          <p:cNvSpPr/>
          <p:nvPr/>
        </p:nvSpPr>
        <p:spPr>
          <a:xfrm>
            <a:off x="20157" y="82899"/>
            <a:ext cx="2331156" cy="6692202"/>
          </a:xfrm>
          <a:prstGeom prst="rect">
            <a:avLst/>
          </a:prstGeom>
          <a:solidFill>
            <a:srgbClr val="647252"/>
          </a:solidFill>
          <a:ln w="15875" cap="rnd" cmpd="sng">
            <a:solidFill>
              <a:srgbClr val="606A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63" name="Google Shape;263;p54"/>
          <p:cNvCxnSpPr/>
          <p:nvPr/>
        </p:nvCxnSpPr>
        <p:spPr>
          <a:xfrm>
            <a:off x="463668" y="1621289"/>
            <a:ext cx="1641566" cy="0"/>
          </a:xfrm>
          <a:prstGeom prst="straightConnector1">
            <a:avLst/>
          </a:prstGeom>
          <a:noFill/>
          <a:ln w="9525" cap="rnd" cmpd="sng">
            <a:solidFill>
              <a:srgbClr val="DC801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4" name="Google Shape;264;p54"/>
          <p:cNvCxnSpPr/>
          <p:nvPr/>
        </p:nvCxnSpPr>
        <p:spPr>
          <a:xfrm>
            <a:off x="463668" y="2645595"/>
            <a:ext cx="1641566" cy="0"/>
          </a:xfrm>
          <a:prstGeom prst="straightConnector1">
            <a:avLst/>
          </a:prstGeom>
          <a:noFill/>
          <a:ln w="9525" cap="rnd" cmpd="sng">
            <a:solidFill>
              <a:srgbClr val="DC801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5" name="Google Shape;265;p54"/>
          <p:cNvCxnSpPr/>
          <p:nvPr/>
        </p:nvCxnSpPr>
        <p:spPr>
          <a:xfrm>
            <a:off x="419558" y="3664670"/>
            <a:ext cx="1641566" cy="0"/>
          </a:xfrm>
          <a:prstGeom prst="straightConnector1">
            <a:avLst/>
          </a:prstGeom>
          <a:noFill/>
          <a:ln w="9525" cap="rnd" cmpd="sng">
            <a:solidFill>
              <a:srgbClr val="DC801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6" name="Google Shape;266;p54"/>
          <p:cNvSpPr/>
          <p:nvPr/>
        </p:nvSpPr>
        <p:spPr>
          <a:xfrm>
            <a:off x="61725" y="1722144"/>
            <a:ext cx="2231571" cy="85919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IOs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Intellectual Outputs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54"/>
          <p:cNvSpPr/>
          <p:nvPr/>
        </p:nvSpPr>
        <p:spPr>
          <a:xfrm>
            <a:off x="45717" y="2777152"/>
            <a:ext cx="2289588" cy="77997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Quality Control &amp; Evaluation</a:t>
            </a:r>
            <a:endParaRPr/>
          </a:p>
        </p:txBody>
      </p:sp>
      <p:sp>
        <p:nvSpPr>
          <p:cNvPr id="268" name="Google Shape;268;p54"/>
          <p:cNvSpPr/>
          <p:nvPr/>
        </p:nvSpPr>
        <p:spPr>
          <a:xfrm>
            <a:off x="61725" y="3796226"/>
            <a:ext cx="2219562" cy="78985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Dissemination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54"/>
          <p:cNvSpPr/>
          <p:nvPr/>
        </p:nvSpPr>
        <p:spPr>
          <a:xfrm>
            <a:off x="61725" y="4732823"/>
            <a:ext cx="2219562" cy="925919"/>
          </a:xfrm>
          <a:prstGeom prst="rect">
            <a:avLst/>
          </a:prstGeom>
          <a:solidFill>
            <a:srgbClr val="E17E6D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Learning Teaching &amp; Training Activities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54"/>
          <p:cNvSpPr/>
          <p:nvPr/>
        </p:nvSpPr>
        <p:spPr>
          <a:xfrm>
            <a:off x="61725" y="5766284"/>
            <a:ext cx="2289588" cy="925918"/>
          </a:xfrm>
          <a:prstGeom prst="rect">
            <a:avLst/>
          </a:prstGeom>
          <a:solidFill>
            <a:srgbClr val="E17E6D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Multiplier Events (MEs)</a:t>
            </a:r>
            <a:endParaRPr/>
          </a:p>
        </p:txBody>
      </p:sp>
      <p:sp>
        <p:nvSpPr>
          <p:cNvPr id="271" name="Google Shape;271;p54"/>
          <p:cNvSpPr/>
          <p:nvPr/>
        </p:nvSpPr>
        <p:spPr>
          <a:xfrm>
            <a:off x="61726" y="806662"/>
            <a:ext cx="2219562" cy="68835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Management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4"/>
          <p:cNvSpPr/>
          <p:nvPr/>
        </p:nvSpPr>
        <p:spPr>
          <a:xfrm>
            <a:off x="134557" y="82900"/>
            <a:ext cx="2134464" cy="640580"/>
          </a:xfrm>
          <a:prstGeom prst="rect">
            <a:avLst/>
          </a:prstGeom>
          <a:solidFill>
            <a:srgbClr val="A2AF9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Working Packages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54"/>
          <p:cNvSpPr/>
          <p:nvPr/>
        </p:nvSpPr>
        <p:spPr>
          <a:xfrm>
            <a:off x="3293616" y="621437"/>
            <a:ext cx="7386221" cy="45276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IOs Piloting Phase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5"/>
          <p:cNvSpPr txBox="1">
            <a:spLocks noGrp="1"/>
          </p:cNvSpPr>
          <p:nvPr>
            <p:ph type="body" idx="1"/>
          </p:nvPr>
        </p:nvSpPr>
        <p:spPr>
          <a:xfrm>
            <a:off x="1571348" y="1056443"/>
            <a:ext cx="9933264" cy="485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b="1" u="sng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PENDING ISSUES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develop  the description of each course (IO2 to IO4) according to the coordinators Template as it was presented by BAU (uploaded on Google drive)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Approval of the indicative IO Books Template (uploaded on Google drive)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000" b="1" i="1" u="sng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000" b="1" i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Questions to discuss and agree regarding the finalization of each IOs BOOK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The length of the chapter (2500 words it seems that isn’t enough…)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The addition of teaching methods per chapter (presentation by Metropolia on December 14, 2020)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GB" sz="20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Addendum of Non-Formal Education and Training per BOOK (presentation by </a:t>
            </a:r>
            <a:r>
              <a:rPr lang="en-GB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EKO)</a:t>
            </a:r>
            <a:endParaRPr/>
          </a:p>
        </p:txBody>
      </p:sp>
      <p:sp>
        <p:nvSpPr>
          <p:cNvPr id="279" name="Google Shape;279;p55"/>
          <p:cNvSpPr/>
          <p:nvPr/>
        </p:nvSpPr>
        <p:spPr>
          <a:xfrm>
            <a:off x="3089429" y="221943"/>
            <a:ext cx="6727811" cy="58592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IOs Development Pending Issues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6"/>
          <p:cNvSpPr txBox="1">
            <a:spLocks noGrp="1"/>
          </p:cNvSpPr>
          <p:nvPr>
            <p:ph type="title"/>
          </p:nvPr>
        </p:nvSpPr>
        <p:spPr>
          <a:xfrm>
            <a:off x="2654423" y="0"/>
            <a:ext cx="9073909" cy="64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entury Gothic"/>
              <a:buNone/>
            </a:pPr>
            <a:r>
              <a:rPr lang="en-GB" sz="2800" b="1">
                <a:solidFill>
                  <a:srgbClr val="3F3F3F"/>
                </a:solidFill>
              </a:rPr>
              <a:t>Project Progress on Work Packages</a:t>
            </a:r>
            <a:endParaRPr sz="2800" b="1">
              <a:solidFill>
                <a:srgbClr val="3F3F3F"/>
              </a:solidFill>
            </a:endParaRPr>
          </a:p>
        </p:txBody>
      </p:sp>
      <p:sp>
        <p:nvSpPr>
          <p:cNvPr id="286" name="Google Shape;286;p56"/>
          <p:cNvSpPr txBox="1">
            <a:spLocks noGrp="1"/>
          </p:cNvSpPr>
          <p:nvPr>
            <p:ph type="body" idx="1"/>
          </p:nvPr>
        </p:nvSpPr>
        <p:spPr>
          <a:xfrm>
            <a:off x="2453703" y="1272619"/>
            <a:ext cx="9318739" cy="5419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</p:txBody>
      </p:sp>
      <p:sp>
        <p:nvSpPr>
          <p:cNvPr id="287" name="Google Shape;287;p56"/>
          <p:cNvSpPr/>
          <p:nvPr/>
        </p:nvSpPr>
        <p:spPr>
          <a:xfrm>
            <a:off x="20157" y="82899"/>
            <a:ext cx="2331156" cy="6692202"/>
          </a:xfrm>
          <a:prstGeom prst="rect">
            <a:avLst/>
          </a:prstGeom>
          <a:solidFill>
            <a:srgbClr val="647252"/>
          </a:solidFill>
          <a:ln w="15875" cap="rnd" cmpd="sng">
            <a:solidFill>
              <a:srgbClr val="606A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88" name="Google Shape;288;p56"/>
          <p:cNvCxnSpPr/>
          <p:nvPr/>
        </p:nvCxnSpPr>
        <p:spPr>
          <a:xfrm>
            <a:off x="463668" y="1621289"/>
            <a:ext cx="1641566" cy="0"/>
          </a:xfrm>
          <a:prstGeom prst="straightConnector1">
            <a:avLst/>
          </a:prstGeom>
          <a:noFill/>
          <a:ln w="9525" cap="rnd" cmpd="sng">
            <a:solidFill>
              <a:srgbClr val="DC801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9" name="Google Shape;289;p56"/>
          <p:cNvCxnSpPr/>
          <p:nvPr/>
        </p:nvCxnSpPr>
        <p:spPr>
          <a:xfrm>
            <a:off x="463668" y="2645595"/>
            <a:ext cx="1641566" cy="0"/>
          </a:xfrm>
          <a:prstGeom prst="straightConnector1">
            <a:avLst/>
          </a:prstGeom>
          <a:noFill/>
          <a:ln w="9525" cap="rnd" cmpd="sng">
            <a:solidFill>
              <a:srgbClr val="DC801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0" name="Google Shape;290;p56"/>
          <p:cNvCxnSpPr/>
          <p:nvPr/>
        </p:nvCxnSpPr>
        <p:spPr>
          <a:xfrm>
            <a:off x="419558" y="3664670"/>
            <a:ext cx="1641566" cy="0"/>
          </a:xfrm>
          <a:prstGeom prst="straightConnector1">
            <a:avLst/>
          </a:prstGeom>
          <a:noFill/>
          <a:ln w="9525" cap="rnd" cmpd="sng">
            <a:solidFill>
              <a:srgbClr val="DC801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1" name="Google Shape;291;p56"/>
          <p:cNvSpPr/>
          <p:nvPr/>
        </p:nvSpPr>
        <p:spPr>
          <a:xfrm>
            <a:off x="61725" y="1722144"/>
            <a:ext cx="2231571" cy="85919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IOs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Intellectual Outputs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6"/>
          <p:cNvSpPr/>
          <p:nvPr/>
        </p:nvSpPr>
        <p:spPr>
          <a:xfrm>
            <a:off x="45717" y="2777152"/>
            <a:ext cx="2289588" cy="77997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Quality Control &amp; Evaluation</a:t>
            </a:r>
            <a:endParaRPr/>
          </a:p>
        </p:txBody>
      </p:sp>
      <p:sp>
        <p:nvSpPr>
          <p:cNvPr id="293" name="Google Shape;293;p56"/>
          <p:cNvSpPr/>
          <p:nvPr/>
        </p:nvSpPr>
        <p:spPr>
          <a:xfrm>
            <a:off x="61725" y="3796226"/>
            <a:ext cx="2219562" cy="78985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Dissemination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56"/>
          <p:cNvSpPr/>
          <p:nvPr/>
        </p:nvSpPr>
        <p:spPr>
          <a:xfrm>
            <a:off x="61725" y="4732823"/>
            <a:ext cx="2219562" cy="925919"/>
          </a:xfrm>
          <a:prstGeom prst="rect">
            <a:avLst/>
          </a:prstGeom>
          <a:solidFill>
            <a:srgbClr val="E17E6D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Learning Teaching &amp; Training Activities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56"/>
          <p:cNvSpPr/>
          <p:nvPr/>
        </p:nvSpPr>
        <p:spPr>
          <a:xfrm>
            <a:off x="61725" y="5766284"/>
            <a:ext cx="2289588" cy="925918"/>
          </a:xfrm>
          <a:prstGeom prst="rect">
            <a:avLst/>
          </a:prstGeom>
          <a:solidFill>
            <a:srgbClr val="E17E6D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Multiplier Events (MEs)</a:t>
            </a:r>
            <a:endParaRPr/>
          </a:p>
        </p:txBody>
      </p:sp>
      <p:sp>
        <p:nvSpPr>
          <p:cNvPr id="296" name="Google Shape;296;p56"/>
          <p:cNvSpPr/>
          <p:nvPr/>
        </p:nvSpPr>
        <p:spPr>
          <a:xfrm>
            <a:off x="61726" y="806662"/>
            <a:ext cx="2219562" cy="68835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Management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56"/>
          <p:cNvSpPr/>
          <p:nvPr/>
        </p:nvSpPr>
        <p:spPr>
          <a:xfrm>
            <a:off x="4292134" y="793295"/>
            <a:ext cx="5637127" cy="47466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Quality Control &amp; Evaluation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6"/>
          <p:cNvSpPr/>
          <p:nvPr/>
        </p:nvSpPr>
        <p:spPr>
          <a:xfrm>
            <a:off x="134557" y="82900"/>
            <a:ext cx="2134464" cy="640580"/>
          </a:xfrm>
          <a:prstGeom prst="rect">
            <a:avLst/>
          </a:prstGeom>
          <a:solidFill>
            <a:srgbClr val="A2AF9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Working Packages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56"/>
          <p:cNvSpPr/>
          <p:nvPr/>
        </p:nvSpPr>
        <p:spPr>
          <a:xfrm>
            <a:off x="2504635" y="1349406"/>
            <a:ext cx="9542363" cy="5360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48628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On going evaluation: on Process, Outcomes and Impact evaluation, specific chapter will be developed included in the Management and Implementation Guide</a:t>
            </a:r>
            <a:endParaRPr sz="20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8628" marR="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Noto Sans Symbols"/>
              <a:buChar char="▪"/>
            </a:pPr>
            <a:r>
              <a:rPr lang="en-GB"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Discussion and agreements on ERMIScom sustainability strategy &amp; next-steps (e.g. planning of new European projects, especially a </a:t>
            </a:r>
            <a:r>
              <a:rPr lang="en-GB"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Joint Erasmus Mundus Master proposal)</a:t>
            </a:r>
            <a:r>
              <a:rPr lang="en-GB"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This is planned around the end of ERMIScom project but perhaps </a:t>
            </a:r>
            <a:r>
              <a:rPr lang="en-GB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should anticipate in order to submit a proposal for a Common Erasmus Master on the first or second round of calls of the new Erasmus Program (end of 2021).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PENDING ISSUE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Approval of Quality Plan containing evaluation methods(Meeting on February 2021.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will be part of the </a:t>
            </a:r>
            <a:r>
              <a:rPr lang="en-GB" sz="2000" b="1" i="1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Management and Implementation Guide </a:t>
            </a:r>
            <a:r>
              <a:rPr lang="en-GB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sent for comments in January 2021.   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7"/>
          <p:cNvSpPr txBox="1">
            <a:spLocks noGrp="1"/>
          </p:cNvSpPr>
          <p:nvPr>
            <p:ph type="title"/>
          </p:nvPr>
        </p:nvSpPr>
        <p:spPr>
          <a:xfrm>
            <a:off x="2796466" y="1"/>
            <a:ext cx="8931866" cy="72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entury Gothic"/>
              <a:buNone/>
            </a:pPr>
            <a:r>
              <a:rPr lang="en-GB" sz="2800" b="1">
                <a:solidFill>
                  <a:srgbClr val="3F3F3F"/>
                </a:solidFill>
              </a:rPr>
              <a:t>Project Progress on Work Packages</a:t>
            </a:r>
            <a:endParaRPr sz="2800" b="1">
              <a:solidFill>
                <a:srgbClr val="3F3F3F"/>
              </a:solidFill>
            </a:endParaRPr>
          </a:p>
        </p:txBody>
      </p:sp>
      <p:sp>
        <p:nvSpPr>
          <p:cNvPr id="306" name="Google Shape;306;p57"/>
          <p:cNvSpPr txBox="1">
            <a:spLocks noGrp="1"/>
          </p:cNvSpPr>
          <p:nvPr>
            <p:ph type="body" idx="1"/>
          </p:nvPr>
        </p:nvSpPr>
        <p:spPr>
          <a:xfrm>
            <a:off x="2453703" y="1272619"/>
            <a:ext cx="9318739" cy="5419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</p:txBody>
      </p:sp>
      <p:sp>
        <p:nvSpPr>
          <p:cNvPr id="307" name="Google Shape;307;p57"/>
          <p:cNvSpPr/>
          <p:nvPr/>
        </p:nvSpPr>
        <p:spPr>
          <a:xfrm>
            <a:off x="20157" y="82899"/>
            <a:ext cx="2331156" cy="6692202"/>
          </a:xfrm>
          <a:prstGeom prst="rect">
            <a:avLst/>
          </a:prstGeom>
          <a:solidFill>
            <a:srgbClr val="647252"/>
          </a:solidFill>
          <a:ln w="15875" cap="rnd" cmpd="sng">
            <a:solidFill>
              <a:srgbClr val="606A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08" name="Google Shape;308;p57"/>
          <p:cNvCxnSpPr/>
          <p:nvPr/>
        </p:nvCxnSpPr>
        <p:spPr>
          <a:xfrm>
            <a:off x="463668" y="1621289"/>
            <a:ext cx="1641566" cy="0"/>
          </a:xfrm>
          <a:prstGeom prst="straightConnector1">
            <a:avLst/>
          </a:prstGeom>
          <a:noFill/>
          <a:ln w="9525" cap="rnd" cmpd="sng">
            <a:solidFill>
              <a:srgbClr val="DC801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9" name="Google Shape;309;p57"/>
          <p:cNvCxnSpPr/>
          <p:nvPr/>
        </p:nvCxnSpPr>
        <p:spPr>
          <a:xfrm>
            <a:off x="463668" y="2645595"/>
            <a:ext cx="1641566" cy="0"/>
          </a:xfrm>
          <a:prstGeom prst="straightConnector1">
            <a:avLst/>
          </a:prstGeom>
          <a:noFill/>
          <a:ln w="9525" cap="rnd" cmpd="sng">
            <a:solidFill>
              <a:srgbClr val="DC801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0" name="Google Shape;310;p57"/>
          <p:cNvCxnSpPr/>
          <p:nvPr/>
        </p:nvCxnSpPr>
        <p:spPr>
          <a:xfrm>
            <a:off x="419558" y="3664670"/>
            <a:ext cx="1641566" cy="0"/>
          </a:xfrm>
          <a:prstGeom prst="straightConnector1">
            <a:avLst/>
          </a:prstGeom>
          <a:noFill/>
          <a:ln w="9525" cap="rnd" cmpd="sng">
            <a:solidFill>
              <a:srgbClr val="DC801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1" name="Google Shape;311;p57"/>
          <p:cNvSpPr/>
          <p:nvPr/>
        </p:nvSpPr>
        <p:spPr>
          <a:xfrm>
            <a:off x="61725" y="1722144"/>
            <a:ext cx="2231571" cy="85919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IOs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Intellectual Outputs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7"/>
          <p:cNvSpPr/>
          <p:nvPr/>
        </p:nvSpPr>
        <p:spPr>
          <a:xfrm>
            <a:off x="45717" y="2777152"/>
            <a:ext cx="2289588" cy="77997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Quality Control &amp; Evaluation</a:t>
            </a:r>
            <a:endParaRPr/>
          </a:p>
        </p:txBody>
      </p:sp>
      <p:sp>
        <p:nvSpPr>
          <p:cNvPr id="313" name="Google Shape;313;p57"/>
          <p:cNvSpPr/>
          <p:nvPr/>
        </p:nvSpPr>
        <p:spPr>
          <a:xfrm>
            <a:off x="61725" y="3796226"/>
            <a:ext cx="2219562" cy="78985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Dissemination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7"/>
          <p:cNvSpPr/>
          <p:nvPr/>
        </p:nvSpPr>
        <p:spPr>
          <a:xfrm>
            <a:off x="61725" y="4732823"/>
            <a:ext cx="2219562" cy="925919"/>
          </a:xfrm>
          <a:prstGeom prst="rect">
            <a:avLst/>
          </a:prstGeom>
          <a:solidFill>
            <a:srgbClr val="E17E6D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Learning Teaching &amp; Training Activities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7"/>
          <p:cNvSpPr/>
          <p:nvPr/>
        </p:nvSpPr>
        <p:spPr>
          <a:xfrm>
            <a:off x="61725" y="5766284"/>
            <a:ext cx="2289588" cy="925918"/>
          </a:xfrm>
          <a:prstGeom prst="rect">
            <a:avLst/>
          </a:prstGeom>
          <a:solidFill>
            <a:srgbClr val="E17E6D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Multiplier Events (MEs)</a:t>
            </a:r>
            <a:endParaRPr/>
          </a:p>
        </p:txBody>
      </p:sp>
      <p:sp>
        <p:nvSpPr>
          <p:cNvPr id="316" name="Google Shape;316;p57"/>
          <p:cNvSpPr/>
          <p:nvPr/>
        </p:nvSpPr>
        <p:spPr>
          <a:xfrm>
            <a:off x="61726" y="806662"/>
            <a:ext cx="2219562" cy="68835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Management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7"/>
          <p:cNvSpPr/>
          <p:nvPr/>
        </p:nvSpPr>
        <p:spPr>
          <a:xfrm>
            <a:off x="4292134" y="793295"/>
            <a:ext cx="5637127" cy="47466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Dissemination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7"/>
          <p:cNvSpPr/>
          <p:nvPr/>
        </p:nvSpPr>
        <p:spPr>
          <a:xfrm>
            <a:off x="134557" y="82900"/>
            <a:ext cx="2134464" cy="640580"/>
          </a:xfrm>
          <a:prstGeom prst="rect">
            <a:avLst/>
          </a:prstGeom>
          <a:solidFill>
            <a:srgbClr val="A2AF9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Working Packages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7"/>
          <p:cNvSpPr txBox="1"/>
          <p:nvPr/>
        </p:nvSpPr>
        <p:spPr>
          <a:xfrm>
            <a:off x="2504635" y="1267960"/>
            <a:ext cx="9538902" cy="542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5727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Noto Sans Symbols"/>
              <a:buNone/>
            </a:pPr>
            <a:r>
              <a:rPr lang="en-GB" sz="2035" b="1" i="0" u="sng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ACCOMPLISHED ISSUES</a:t>
            </a:r>
            <a:endParaRPr/>
          </a:p>
          <a:p>
            <a:pPr marL="448628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Noto Sans Symbols"/>
              <a:buChar char="▪"/>
            </a:pPr>
            <a:r>
              <a:rPr lang="en-GB" sz="2035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Shared Folder on Google drive on the development of working packages</a:t>
            </a:r>
            <a:endParaRPr/>
          </a:p>
          <a:p>
            <a:pPr marL="448628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Noto Sans Symbols"/>
              <a:buChar char="▪"/>
            </a:pPr>
            <a:r>
              <a:rPr lang="en-GB" sz="2035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Creation of the PR &amp; Media Committee (PRC)</a:t>
            </a:r>
            <a:endParaRPr/>
          </a:p>
          <a:p>
            <a:pPr marL="448628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Noto Sans Symbols"/>
              <a:buChar char="▪"/>
            </a:pPr>
            <a:r>
              <a:rPr lang="en-GB" sz="2035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Webpage of ERMIScom project at the NKUA-Department of Communication and Media- </a:t>
            </a:r>
            <a:r>
              <a:rPr lang="en-GB" sz="2035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is under construction</a:t>
            </a:r>
            <a:endParaRPr/>
          </a:p>
          <a:p>
            <a:pPr marL="391478" marR="0" lvl="0" indent="-180022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Noto Sans Symbols"/>
              <a:buNone/>
            </a:pPr>
            <a:endParaRPr sz="2035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5727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Noto Sans Symbols"/>
              <a:buNone/>
            </a:pPr>
            <a:r>
              <a:rPr lang="en-GB" sz="2035" b="1" i="0" u="sng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PENDING ISSUES</a:t>
            </a:r>
            <a:endParaRPr/>
          </a:p>
          <a:p>
            <a:pPr marL="448628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Noto Sans Symbols"/>
              <a:buChar char="▪"/>
            </a:pPr>
            <a:r>
              <a:rPr lang="en-GB" sz="2035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Agreement on </a:t>
            </a:r>
            <a:r>
              <a:rPr lang="en-GB" sz="2035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the logo of the project and the Visual Identity Guide</a:t>
            </a:r>
            <a:endParaRPr/>
          </a:p>
          <a:p>
            <a:pPr marL="448628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Noto Sans Symbols"/>
              <a:buChar char="▪"/>
            </a:pPr>
            <a:r>
              <a:rPr lang="en-GB" sz="2035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35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Dissemination reports per partner</a:t>
            </a:r>
            <a:endParaRPr/>
          </a:p>
          <a:p>
            <a:pPr marL="448628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Noto Sans Symbols"/>
              <a:buChar char="▪"/>
            </a:pPr>
            <a:r>
              <a:rPr lang="en-GB" sz="2035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Planning of dissemination activities on community, national and European level (more information in </a:t>
            </a:r>
            <a:r>
              <a:rPr lang="en-GB" sz="2035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the Management and Implementation Guide</a:t>
            </a:r>
            <a:r>
              <a:rPr lang="en-GB" sz="2035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) &amp; dedication of one of the next meetings for a more detailed discussion about communication, probably at the </a:t>
            </a:r>
            <a:r>
              <a:rPr lang="en-GB" sz="2035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end of January 2021</a:t>
            </a:r>
            <a:r>
              <a:rPr lang="en-GB" sz="2035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91478" marR="0" lvl="0" indent="-180022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Noto Sans Symbols"/>
              <a:buNone/>
            </a:pPr>
            <a:endParaRPr sz="154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lang="en-GB" sz="1540" b="1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8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8"/>
          <p:cNvSpPr txBox="1">
            <a:spLocks noGrp="1"/>
          </p:cNvSpPr>
          <p:nvPr>
            <p:ph type="title"/>
          </p:nvPr>
        </p:nvSpPr>
        <p:spPr>
          <a:xfrm>
            <a:off x="2493065" y="0"/>
            <a:ext cx="9235267" cy="95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entury Gothic"/>
              <a:buNone/>
            </a:pPr>
            <a:r>
              <a:rPr lang="en-GB" sz="2520" b="1">
                <a:solidFill>
                  <a:srgbClr val="3F3F3F"/>
                </a:solidFill>
              </a:rPr>
              <a:t>Project Progress on Work Packages (</a:t>
            </a:r>
            <a:r>
              <a:rPr lang="en-GB" sz="2430" b="1">
                <a:solidFill>
                  <a:srgbClr val="3F3F3F"/>
                </a:solidFill>
              </a:rPr>
              <a:t>activities from 2022</a:t>
            </a:r>
            <a:r>
              <a:rPr lang="en-GB" sz="2520" b="1">
                <a:solidFill>
                  <a:srgbClr val="3F3F3F"/>
                </a:solidFill>
              </a:rPr>
              <a:t>)</a:t>
            </a:r>
            <a:br>
              <a:rPr lang="en-GB" sz="2520" b="1">
                <a:solidFill>
                  <a:srgbClr val="3F3F3F"/>
                </a:solidFill>
              </a:rPr>
            </a:br>
            <a:endParaRPr sz="1440" b="1">
              <a:solidFill>
                <a:srgbClr val="3F3F3F"/>
              </a:solidFill>
            </a:endParaRPr>
          </a:p>
        </p:txBody>
      </p:sp>
      <p:sp>
        <p:nvSpPr>
          <p:cNvPr id="326" name="Google Shape;326;p58"/>
          <p:cNvSpPr txBox="1">
            <a:spLocks noGrp="1"/>
          </p:cNvSpPr>
          <p:nvPr>
            <p:ph type="body" idx="1"/>
          </p:nvPr>
        </p:nvSpPr>
        <p:spPr>
          <a:xfrm>
            <a:off x="2453703" y="1272619"/>
            <a:ext cx="9318739" cy="550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</p:txBody>
      </p:sp>
      <p:sp>
        <p:nvSpPr>
          <p:cNvPr id="327" name="Google Shape;327;p58"/>
          <p:cNvSpPr/>
          <p:nvPr/>
        </p:nvSpPr>
        <p:spPr>
          <a:xfrm>
            <a:off x="20157" y="82899"/>
            <a:ext cx="2331156" cy="6692202"/>
          </a:xfrm>
          <a:prstGeom prst="rect">
            <a:avLst/>
          </a:prstGeom>
          <a:solidFill>
            <a:srgbClr val="647252"/>
          </a:solidFill>
          <a:ln w="15875" cap="rnd" cmpd="sng">
            <a:solidFill>
              <a:srgbClr val="606A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28" name="Google Shape;328;p58"/>
          <p:cNvCxnSpPr/>
          <p:nvPr/>
        </p:nvCxnSpPr>
        <p:spPr>
          <a:xfrm>
            <a:off x="463668" y="1621289"/>
            <a:ext cx="1641566" cy="0"/>
          </a:xfrm>
          <a:prstGeom prst="straightConnector1">
            <a:avLst/>
          </a:prstGeom>
          <a:noFill/>
          <a:ln w="9525" cap="rnd" cmpd="sng">
            <a:solidFill>
              <a:srgbClr val="DC801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9" name="Google Shape;329;p58"/>
          <p:cNvCxnSpPr/>
          <p:nvPr/>
        </p:nvCxnSpPr>
        <p:spPr>
          <a:xfrm>
            <a:off x="463668" y="2645595"/>
            <a:ext cx="1641566" cy="0"/>
          </a:xfrm>
          <a:prstGeom prst="straightConnector1">
            <a:avLst/>
          </a:prstGeom>
          <a:noFill/>
          <a:ln w="9525" cap="rnd" cmpd="sng">
            <a:solidFill>
              <a:srgbClr val="DC801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0" name="Google Shape;330;p58"/>
          <p:cNvCxnSpPr/>
          <p:nvPr/>
        </p:nvCxnSpPr>
        <p:spPr>
          <a:xfrm>
            <a:off x="419558" y="3664670"/>
            <a:ext cx="1641566" cy="0"/>
          </a:xfrm>
          <a:prstGeom prst="straightConnector1">
            <a:avLst/>
          </a:prstGeom>
          <a:noFill/>
          <a:ln w="9525" cap="rnd" cmpd="sng">
            <a:solidFill>
              <a:srgbClr val="DC801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1" name="Google Shape;331;p58"/>
          <p:cNvSpPr/>
          <p:nvPr/>
        </p:nvSpPr>
        <p:spPr>
          <a:xfrm>
            <a:off x="61725" y="1722144"/>
            <a:ext cx="2231571" cy="85919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IOs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Intellectual Outputs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8"/>
          <p:cNvSpPr/>
          <p:nvPr/>
        </p:nvSpPr>
        <p:spPr>
          <a:xfrm>
            <a:off x="45717" y="2777152"/>
            <a:ext cx="2289588" cy="77997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Quality Control &amp; Evaluation</a:t>
            </a:r>
            <a:endParaRPr/>
          </a:p>
        </p:txBody>
      </p:sp>
      <p:sp>
        <p:nvSpPr>
          <p:cNvPr id="333" name="Google Shape;333;p58"/>
          <p:cNvSpPr/>
          <p:nvPr/>
        </p:nvSpPr>
        <p:spPr>
          <a:xfrm>
            <a:off x="61725" y="3796226"/>
            <a:ext cx="2219562" cy="78985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Dissemination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8"/>
          <p:cNvSpPr/>
          <p:nvPr/>
        </p:nvSpPr>
        <p:spPr>
          <a:xfrm>
            <a:off x="61725" y="4732823"/>
            <a:ext cx="2219562" cy="925919"/>
          </a:xfrm>
          <a:prstGeom prst="rect">
            <a:avLst/>
          </a:prstGeom>
          <a:solidFill>
            <a:srgbClr val="E17E6D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Learning Teaching &amp; Training Activities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8"/>
          <p:cNvSpPr/>
          <p:nvPr/>
        </p:nvSpPr>
        <p:spPr>
          <a:xfrm>
            <a:off x="61725" y="5766284"/>
            <a:ext cx="2289588" cy="925918"/>
          </a:xfrm>
          <a:prstGeom prst="rect">
            <a:avLst/>
          </a:prstGeom>
          <a:solidFill>
            <a:srgbClr val="E17E6D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Multiplier Events (MEs)</a:t>
            </a:r>
            <a:endParaRPr/>
          </a:p>
        </p:txBody>
      </p:sp>
      <p:sp>
        <p:nvSpPr>
          <p:cNvPr id="336" name="Google Shape;336;p58"/>
          <p:cNvSpPr/>
          <p:nvPr/>
        </p:nvSpPr>
        <p:spPr>
          <a:xfrm>
            <a:off x="61726" y="806662"/>
            <a:ext cx="2219562" cy="68835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Management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8"/>
          <p:cNvSpPr/>
          <p:nvPr/>
        </p:nvSpPr>
        <p:spPr>
          <a:xfrm>
            <a:off x="2822175" y="541538"/>
            <a:ext cx="9235267" cy="52373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Learning Teaching &amp; Training Activities &amp; 6. Multiplier Events (MEs) 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8"/>
          <p:cNvSpPr/>
          <p:nvPr/>
        </p:nvSpPr>
        <p:spPr>
          <a:xfrm>
            <a:off x="134557" y="82900"/>
            <a:ext cx="2134464" cy="640580"/>
          </a:xfrm>
          <a:prstGeom prst="rect">
            <a:avLst/>
          </a:prstGeom>
          <a:solidFill>
            <a:srgbClr val="A2AF9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Working Packages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8"/>
          <p:cNvSpPr/>
          <p:nvPr/>
        </p:nvSpPr>
        <p:spPr>
          <a:xfrm>
            <a:off x="2453703" y="1065269"/>
            <a:ext cx="9659859" cy="612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sng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Tasks related to LTTs</a:t>
            </a:r>
            <a:endParaRPr sz="1800" b="0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8628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Noto Sans Symbols"/>
              <a:buChar char="▪"/>
            </a:pPr>
            <a:r>
              <a:rPr lang="en-GB"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Selection of suitable participants</a:t>
            </a: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8628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Noto Sans Symbols"/>
              <a:buChar char="▪"/>
            </a:pPr>
            <a:r>
              <a:rPr lang="en-GB"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Comprehensive preparation of participants (preparatory meetings, practicalities like tickets, insurance)</a:t>
            </a: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8628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Noto Sans Symbols"/>
              <a:buChar char="▪"/>
            </a:pPr>
            <a:r>
              <a:rPr lang="en-GB"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Debriefing &amp; evaluation session upon return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95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GB" sz="1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BAU, Istanbul, Organization, preparation &amp; hosting the 1st LTT (C1)</a:t>
            </a:r>
            <a:endParaRPr sz="18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GB" sz="1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Metropolia, Helsinki, Organization, Preparation &amp; Hosting of the 2nd LTT (C2</a:t>
            </a:r>
            <a:r>
              <a:rPr lang="en-GB" sz="2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0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5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5"/>
              </a:spcBef>
              <a:spcAft>
                <a:spcPts val="0"/>
              </a:spcAft>
              <a:buNone/>
            </a:pPr>
            <a:r>
              <a:rPr lang="en-GB" sz="1800" b="1" i="0" u="sng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 Tasks for Multiplier Events and dissemination</a:t>
            </a:r>
            <a:endParaRPr/>
          </a:p>
          <a:p>
            <a:pPr marL="448628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Noto Sans Symbols"/>
              <a:buChar char="▪"/>
            </a:pPr>
            <a:r>
              <a:rPr lang="en-GB"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Each partner will invite experts from the participating countries &amp; beyond, to function as keynote speakers, members of the panel or presenters in the Multiplier Events</a:t>
            </a: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8628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Noto Sans Symbols"/>
              <a:buChar char="▪"/>
            </a:pPr>
            <a:r>
              <a:rPr lang="en-GB"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Contribute equally &amp; actively to all dissemination &amp; sustainability activities, under the guidance of PRC</a:t>
            </a:r>
            <a:endParaRPr sz="18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GB" sz="1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EKO will Organize the Mid-Term Conference (ME1)</a:t>
            </a:r>
            <a:endParaRPr sz="18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GB" sz="1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NKUA will host in Athens the Final Conference of the Project (ME2)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GB" sz="1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VUB will organise and host the Cross-Interaction Event (ME3)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95"/>
              </a:spcBef>
              <a:spcAft>
                <a:spcPts val="0"/>
              </a:spcAft>
              <a:buNone/>
            </a:pPr>
            <a:r>
              <a:rPr lang="en-GB" sz="2000" b="1" i="0" u="sng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PENDING ISSUES (for activities planned for 2022 )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95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Setting common criteria &amp; procedures regarding the </a:t>
            </a: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call &amp; selection of participants </a:t>
            </a: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activities of the project (e.g. LTTs, MEs). </a:t>
            </a:r>
            <a:r>
              <a:rPr lang="en-GB" sz="18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It will also be part of the Management and Implementation Guide.</a:t>
            </a:r>
            <a:endParaRPr sz="1800" b="0" i="1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5"/>
              </a:spcBef>
              <a:spcAft>
                <a:spcPts val="0"/>
              </a:spcAft>
              <a:buNone/>
            </a:pPr>
            <a:endParaRPr sz="1400" b="1" i="0" u="sng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5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23"/>
          <p:cNvGrpSpPr/>
          <p:nvPr/>
        </p:nvGrpSpPr>
        <p:grpSpPr>
          <a:xfrm>
            <a:off x="1788635" y="524950"/>
            <a:ext cx="10196536" cy="821874"/>
            <a:chOff x="0" y="1967201"/>
            <a:chExt cx="2786062" cy="1732865"/>
          </a:xfrm>
        </p:grpSpPr>
        <p:sp>
          <p:nvSpPr>
            <p:cNvPr id="346" name="Google Shape;346;p23"/>
            <p:cNvSpPr/>
            <p:nvPr/>
          </p:nvSpPr>
          <p:spPr>
            <a:xfrm>
              <a:off x="0" y="2028428"/>
              <a:ext cx="2786062" cy="1671637"/>
            </a:xfrm>
            <a:prstGeom prst="rect">
              <a:avLst/>
            </a:prstGeom>
            <a:solidFill>
              <a:srgbClr val="647252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3"/>
            <p:cNvSpPr txBox="1"/>
            <p:nvPr/>
          </p:nvSpPr>
          <p:spPr>
            <a:xfrm>
              <a:off x="0" y="1967201"/>
              <a:ext cx="2786062" cy="1732865"/>
            </a:xfrm>
            <a:prstGeom prst="rect">
              <a:avLst/>
            </a:prstGeom>
            <a:solidFill>
              <a:srgbClr val="6472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lang="en-GB" sz="32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Partnership Agreement (PA)</a:t>
              </a:r>
              <a:endParaRPr sz="3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48" name="Google Shape;348;p23"/>
          <p:cNvSpPr txBox="1">
            <a:spLocks noGrp="1"/>
          </p:cNvSpPr>
          <p:nvPr>
            <p:ph type="body" idx="1"/>
          </p:nvPr>
        </p:nvSpPr>
        <p:spPr>
          <a:xfrm>
            <a:off x="1890944" y="1722268"/>
            <a:ext cx="9613668" cy="4998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GB" sz="2000" b="1">
                <a:latin typeface="Arial"/>
                <a:ea typeface="Arial"/>
                <a:cs typeface="Arial"/>
                <a:sym typeface="Arial"/>
              </a:rPr>
              <a:t>Partnership Agreement 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will be presented immediately after. It is a document prepared in close collaboration between the two GR partners and the Special Account Department of NKUA(ELKE).</a:t>
            </a:r>
            <a:endParaRPr/>
          </a:p>
          <a:p>
            <a:pPr marL="1143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The basis of ERMIScom partnership Agreement was the official template provided by the Greek Agency of Erasmus+ program IKY and was enriched with the  version sent by VUB.</a:t>
            </a:r>
            <a:endParaRPr/>
          </a:p>
          <a:p>
            <a:pPr marL="1143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Following the </a:t>
            </a:r>
            <a:r>
              <a:rPr lang="en-GB" sz="2000" b="1">
                <a:latin typeface="Arial"/>
                <a:ea typeface="Arial"/>
                <a:cs typeface="Arial"/>
                <a:sym typeface="Arial"/>
              </a:rPr>
              <a:t>Kickoff meeting and its approval by the Legal service of UNKUA/ELKE, the final version of PA will be sent to partners to be signed by December 15, 2020.</a:t>
            </a:r>
            <a:endParaRPr/>
          </a:p>
          <a:p>
            <a:pPr marL="1143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000" b="1">
                <a:latin typeface="Arial"/>
                <a:ea typeface="Arial"/>
                <a:cs typeface="Arial"/>
                <a:sym typeface="Arial"/>
              </a:rPr>
              <a:t>The first installment is scheduled to be done by the end of 2020.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16"/>
          <p:cNvGrpSpPr/>
          <p:nvPr/>
        </p:nvGrpSpPr>
        <p:grpSpPr>
          <a:xfrm>
            <a:off x="779490" y="104931"/>
            <a:ext cx="11187658" cy="1142945"/>
            <a:chOff x="-326758" y="981488"/>
            <a:chExt cx="3339643" cy="2749195"/>
          </a:xfrm>
        </p:grpSpPr>
        <p:sp>
          <p:nvSpPr>
            <p:cNvPr id="355" name="Google Shape;355;p16"/>
            <p:cNvSpPr/>
            <p:nvPr/>
          </p:nvSpPr>
          <p:spPr>
            <a:xfrm>
              <a:off x="0" y="2028428"/>
              <a:ext cx="2786062" cy="1671637"/>
            </a:xfrm>
            <a:prstGeom prst="rect">
              <a:avLst/>
            </a:prstGeom>
            <a:solidFill>
              <a:srgbClr val="647252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6"/>
            <p:cNvSpPr txBox="1"/>
            <p:nvPr/>
          </p:nvSpPr>
          <p:spPr>
            <a:xfrm>
              <a:off x="-326758" y="981488"/>
              <a:ext cx="3339643" cy="2749195"/>
            </a:xfrm>
            <a:prstGeom prst="rect">
              <a:avLst/>
            </a:prstGeom>
            <a:solidFill>
              <a:srgbClr val="6472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Next Transnational Partner Meeting (TPM2 and TPM3)</a:t>
              </a:r>
              <a:endParaRPr sz="3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57" name="Google Shape;357;p16"/>
          <p:cNvSpPr/>
          <p:nvPr/>
        </p:nvSpPr>
        <p:spPr>
          <a:xfrm>
            <a:off x="1004341" y="1670400"/>
            <a:ext cx="10962806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TPM2, </a:t>
            </a:r>
            <a:r>
              <a:rPr lang="en-GB" sz="2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February 2022: UNWE (Sofia, Bulgaria), Mid Term Evaluation on </a:t>
            </a:r>
            <a:r>
              <a:rPr lang="en-GB" sz="2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 Evaluation</a:t>
            </a:r>
            <a:r>
              <a:rPr lang="en-GB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 evaluation and Impact evaluation </a:t>
            </a:r>
            <a:endParaRPr sz="24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TPM3</a:t>
            </a:r>
            <a:r>
              <a:rPr lang="en-GB" sz="2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, January 2023: NKUA (Athens, Greece), on Final Evaluation. </a:t>
            </a:r>
            <a:r>
              <a:rPr lang="en-GB" sz="2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and agreements on ERMIScom sustainability strategy &amp; next-steps</a:t>
            </a:r>
            <a:endParaRPr sz="24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6E4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9"/>
          <p:cNvSpPr txBox="1">
            <a:spLocks noGrp="1"/>
          </p:cNvSpPr>
          <p:nvPr>
            <p:ph type="title"/>
          </p:nvPr>
        </p:nvSpPr>
        <p:spPr>
          <a:xfrm>
            <a:off x="1562470" y="195310"/>
            <a:ext cx="8726749" cy="8078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 sz="324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Next online Meetings</a:t>
            </a:r>
            <a:br>
              <a:rPr lang="en-GB" sz="3600" u="sng"/>
            </a:br>
            <a:endParaRPr sz="3600" b="1">
              <a:solidFill>
                <a:srgbClr val="0070C0"/>
              </a:solidFill>
            </a:endParaRPr>
          </a:p>
        </p:txBody>
      </p:sp>
      <p:sp>
        <p:nvSpPr>
          <p:cNvPr id="364" name="Google Shape;364;p29"/>
          <p:cNvSpPr txBox="1"/>
          <p:nvPr/>
        </p:nvSpPr>
        <p:spPr>
          <a:xfrm>
            <a:off x="1784412" y="1180730"/>
            <a:ext cx="10173808" cy="5677269"/>
          </a:xfrm>
          <a:prstGeom prst="rect">
            <a:avLst/>
          </a:prstGeom>
          <a:noFill/>
          <a:ln w="34925" cap="flat" cmpd="thickThin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lang="en-GB" sz="2400" b="1" i="1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Monday, 25 January 2021 at 16:30 p.m.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 b="1" i="1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(dedicated on the dissemination plan/activities and its implementation per partner and within common activities)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000" b="1" i="1" u="none" strike="noStrike" cap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lang="en-GB" sz="2400" b="1" i="1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Monday, 22 February 2021 at 16:30 p.m.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 b="1" i="1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GB" sz="2000" b="1" i="1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dedicated on evaluation methods and evaluation reports, and presentation of the non formal Addendum)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000" b="1" i="1" u="none" strike="noStrike" cap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lang="en-GB" sz="2400" b="1" i="1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Monday, 29 March 2021 at 16:30 p.m</a:t>
            </a:r>
            <a:r>
              <a:rPr lang="en-GB" sz="2400" b="1" i="1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 b="1" i="1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(dedicated on the development of first 5 IOs ( IO1, IO2, IO3, IO4 &amp; IO7(finalised at 30/3/2022 after the piloting phase), Preparation of Piloting phase &amp; preparatory discussion for the  content and teams of IO5(NKUA) and IO6(UNWE)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9"/>
          <p:cNvSpPr txBox="1">
            <a:spLocks noGrp="1"/>
          </p:cNvSpPr>
          <p:nvPr>
            <p:ph type="body" idx="1"/>
          </p:nvPr>
        </p:nvSpPr>
        <p:spPr>
          <a:xfrm>
            <a:off x="932155" y="403279"/>
            <a:ext cx="5770486" cy="547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4000" b="1">
              <a:solidFill>
                <a:srgbClr val="0070C0"/>
              </a:solidFill>
            </a:endParaRPr>
          </a:p>
          <a:p>
            <a:pPr marL="11430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4000" b="1">
              <a:solidFill>
                <a:srgbClr val="0070C0"/>
              </a:solidFill>
            </a:endParaRPr>
          </a:p>
          <a:p>
            <a:pPr marL="11430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4000" b="1">
                <a:solidFill>
                  <a:srgbClr val="0070C0"/>
                </a:solidFill>
              </a:rPr>
              <a:t>Thank you </a:t>
            </a:r>
            <a:endParaRPr/>
          </a:p>
          <a:p>
            <a:pPr marL="11430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4000" b="1">
                <a:solidFill>
                  <a:srgbClr val="0070C0"/>
                </a:solidFill>
              </a:rPr>
              <a:t>for </a:t>
            </a:r>
            <a:endParaRPr/>
          </a:p>
          <a:p>
            <a:pPr marL="11430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4000" b="1">
                <a:solidFill>
                  <a:srgbClr val="0070C0"/>
                </a:solidFill>
              </a:rPr>
              <a:t>your attention!</a:t>
            </a:r>
            <a:endParaRPr sz="4000"/>
          </a:p>
        </p:txBody>
      </p:sp>
      <p:pic>
        <p:nvPicPr>
          <p:cNvPr id="370" name="Google Shape;370;p59" descr="ΘΕΟΣ ΕΡΜΗΣ | eirinika.g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6116" y="230820"/>
            <a:ext cx="4634144" cy="586814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59"/>
          <p:cNvSpPr/>
          <p:nvPr/>
        </p:nvSpPr>
        <p:spPr>
          <a:xfrm>
            <a:off x="7176116" y="6098960"/>
            <a:ext cx="4634144" cy="52822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Hermes, the messenger of the Gods!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7"/>
          <p:cNvSpPr txBox="1">
            <a:spLocks noGrp="1"/>
          </p:cNvSpPr>
          <p:nvPr>
            <p:ph type="body" idx="1"/>
          </p:nvPr>
        </p:nvSpPr>
        <p:spPr>
          <a:xfrm>
            <a:off x="1233995" y="39953"/>
            <a:ext cx="10795248" cy="681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76" name="Google Shape;176;p47"/>
          <p:cNvSpPr/>
          <p:nvPr/>
        </p:nvSpPr>
        <p:spPr>
          <a:xfrm>
            <a:off x="1233996" y="470516"/>
            <a:ext cx="9724010" cy="6818049"/>
          </a:xfrm>
          <a:prstGeom prst="irregularSeal1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GB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Terve!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Merhaba!</a:t>
            </a: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-GB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Hallo!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GB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Zdraveite!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Γεια σας! Kalispera! 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8"/>
          <p:cNvSpPr txBox="1">
            <a:spLocks noGrp="1"/>
          </p:cNvSpPr>
          <p:nvPr>
            <p:ph type="title"/>
          </p:nvPr>
        </p:nvSpPr>
        <p:spPr>
          <a:xfrm>
            <a:off x="1837679" y="177553"/>
            <a:ext cx="9666934" cy="123399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sz="3240"/>
              <a:t> </a:t>
            </a:r>
            <a:br>
              <a:rPr lang="en-GB" sz="3240"/>
            </a:br>
            <a:r>
              <a:rPr lang="en-GB" sz="324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Three Τopics addressed by the Project</a:t>
            </a:r>
            <a:br>
              <a:rPr lang="en-GB" sz="3240"/>
            </a:br>
            <a:endParaRPr sz="3240"/>
          </a:p>
        </p:txBody>
      </p:sp>
      <p:sp>
        <p:nvSpPr>
          <p:cNvPr id="182" name="Google Shape;182;p48"/>
          <p:cNvSpPr txBox="1">
            <a:spLocks noGrp="1"/>
          </p:cNvSpPr>
          <p:nvPr>
            <p:ph type="body" idx="1"/>
          </p:nvPr>
        </p:nvSpPr>
        <p:spPr>
          <a:xfrm>
            <a:off x="1313895" y="1811045"/>
            <a:ext cx="10190717" cy="410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GB" sz="2210" b="1">
                <a:latin typeface="Arial"/>
                <a:ea typeface="Arial"/>
                <a:cs typeface="Arial"/>
                <a:sym typeface="Arial"/>
              </a:rPr>
              <a:t>Inclusion - equity </a:t>
            </a:r>
            <a:endParaRPr sz="221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GB" sz="2210" b="1">
                <a:latin typeface="Arial"/>
                <a:ea typeface="Arial"/>
                <a:cs typeface="Arial"/>
                <a:sym typeface="Arial"/>
              </a:rPr>
              <a:t>ICT - new technologies - digital competences </a:t>
            </a:r>
            <a:endParaRPr sz="221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GB" sz="2210" b="1">
                <a:latin typeface="Arial"/>
                <a:ea typeface="Arial"/>
                <a:cs typeface="Arial"/>
                <a:sym typeface="Arial"/>
              </a:rPr>
              <a:t>New innovative curricula/educational methods/development of training courses</a:t>
            </a:r>
            <a:endParaRPr/>
          </a:p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210">
                <a:latin typeface="Arial"/>
                <a:ea typeface="Arial"/>
                <a:cs typeface="Arial"/>
                <a:sym typeface="Arial"/>
              </a:rPr>
              <a:t>Discriminated target group: </a:t>
            </a:r>
            <a:r>
              <a:rPr lang="en-GB" sz="2210" b="1">
                <a:latin typeface="Arial"/>
                <a:ea typeface="Arial"/>
                <a:cs typeface="Arial"/>
                <a:sym typeface="Arial"/>
              </a:rPr>
              <a:t>include </a:t>
            </a:r>
            <a:r>
              <a:rPr lang="en-GB" sz="2210" b="1" i="1">
                <a:latin typeface="Arial"/>
                <a:ea typeface="Arial"/>
                <a:cs typeface="Arial"/>
                <a:sym typeface="Arial"/>
              </a:rPr>
              <a:t>ethnic origin, sexual orientation, disability, religious preference, age &amp; gender.</a:t>
            </a:r>
            <a:endParaRPr/>
          </a:p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210">
                <a:latin typeface="Arial"/>
                <a:ea typeface="Arial"/>
                <a:cs typeface="Arial"/>
                <a:sym typeface="Arial"/>
              </a:rPr>
              <a:t>Development of 8 IOs presented as </a:t>
            </a:r>
            <a:r>
              <a:rPr lang="en-GB" sz="2210" b="1">
                <a:latin typeface="Arial"/>
                <a:ea typeface="Arial"/>
                <a:cs typeface="Arial"/>
                <a:sym typeface="Arial"/>
              </a:rPr>
              <a:t>Open Educational Resources (OERs) material </a:t>
            </a:r>
            <a:r>
              <a:rPr lang="en-GB" sz="2210">
                <a:latin typeface="Arial"/>
                <a:ea typeface="Arial"/>
                <a:cs typeface="Arial"/>
                <a:sym typeface="Arial"/>
              </a:rPr>
              <a:t>via </a:t>
            </a:r>
            <a:r>
              <a:rPr lang="en-GB" sz="2210" b="1">
                <a:latin typeface="Arial"/>
                <a:ea typeface="Arial"/>
                <a:cs typeface="Arial"/>
                <a:sym typeface="Arial"/>
              </a:rPr>
              <a:t>EPALE, and the Erasmus+ Results data base</a:t>
            </a:r>
            <a:endParaRPr/>
          </a:p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210" b="1">
                <a:latin typeface="Arial"/>
                <a:ea typeface="Arial"/>
                <a:cs typeface="Arial"/>
                <a:sym typeface="Arial"/>
              </a:rPr>
              <a:t> NKUA </a:t>
            </a:r>
            <a:r>
              <a:rPr lang="en-GB" sz="2210">
                <a:latin typeface="Arial"/>
                <a:ea typeface="Arial"/>
                <a:cs typeface="Arial"/>
                <a:sym typeface="Arial"/>
              </a:rPr>
              <a:t>will cooperate with the Public Relation &amp; Communication Committee to ensure an open &amp; free access to all informative material &amp; the final IOs (OER) </a:t>
            </a:r>
            <a:r>
              <a:rPr lang="en-GB" sz="2210" b="1">
                <a:latin typeface="Arial"/>
                <a:ea typeface="Arial"/>
                <a:cs typeface="Arial"/>
                <a:sym typeface="Arial"/>
              </a:rPr>
              <a:t>in the form of an e-Book (IO 8)</a:t>
            </a:r>
            <a:endParaRPr/>
          </a:p>
          <a:p>
            <a:pPr marL="4572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38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38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38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53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9"/>
          <p:cNvSpPr txBox="1">
            <a:spLocks noGrp="1"/>
          </p:cNvSpPr>
          <p:nvPr>
            <p:ph type="title"/>
          </p:nvPr>
        </p:nvSpPr>
        <p:spPr>
          <a:xfrm>
            <a:off x="1393795" y="597446"/>
            <a:ext cx="10724224" cy="902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Priorities of ERMIScom project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9"/>
          <p:cNvSpPr txBox="1">
            <a:spLocks noGrp="1"/>
          </p:cNvSpPr>
          <p:nvPr>
            <p:ph type="body" idx="1"/>
          </p:nvPr>
        </p:nvSpPr>
        <p:spPr>
          <a:xfrm>
            <a:off x="1198485" y="1615735"/>
            <a:ext cx="10306127" cy="475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000"/>
              <a:t>Priority of ERMIScom is to provide: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000"/>
              <a:t>media students &amp; professionals with a solid education on media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000"/>
              <a:t>the necessary skills to change the society’s mindset &amp; create an inclusive society through their work in media.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000" b="1"/>
              <a:t>ERMIScom opts for: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000"/>
              <a:t>teaching common contemporary political, economic &amp; social subjects in Europe &amp; the world that need to be highlighted &amp; prioritized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000"/>
              <a:t>upgrading personal &amp; professional skills, especially in the field of ICT &amp; new media, in the context of a modern study program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000"/>
              <a:t>teaching methodologies by including innovative teaching practices and non-formal education methods  targeting soft skills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0"/>
          <p:cNvSpPr txBox="1">
            <a:spLocks noGrp="1"/>
          </p:cNvSpPr>
          <p:nvPr>
            <p:ph type="title"/>
          </p:nvPr>
        </p:nvSpPr>
        <p:spPr>
          <a:xfrm>
            <a:off x="1393795" y="62144"/>
            <a:ext cx="10724224" cy="683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52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 Role of Associated Partners (National and International level)</a:t>
            </a:r>
            <a:endParaRPr sz="252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50"/>
          <p:cNvSpPr txBox="1">
            <a:spLocks noGrp="1"/>
          </p:cNvSpPr>
          <p:nvPr>
            <p:ph type="body" idx="1"/>
          </p:nvPr>
        </p:nvSpPr>
        <p:spPr>
          <a:xfrm>
            <a:off x="1393795" y="745724"/>
            <a:ext cx="10724224" cy="598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GB" sz="2000" b="1">
                <a:latin typeface="Arial"/>
                <a:ea typeface="Arial"/>
                <a:cs typeface="Arial"/>
                <a:sym typeface="Arial"/>
              </a:rPr>
              <a:t>University of the Aegean - </a:t>
            </a:r>
            <a:r>
              <a:rPr lang="en-GB" sz="19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https://www.soc.aegean.gr/index.php/en-m-aggliki-glossa</a:t>
            </a:r>
            <a:endParaRPr/>
          </a:p>
          <a:p>
            <a:pPr marL="5715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GB" sz="2000" b="1">
                <a:latin typeface="Arial"/>
                <a:ea typeface="Arial"/>
                <a:cs typeface="Arial"/>
                <a:sym typeface="Arial"/>
              </a:rPr>
              <a:t>Hellenic Open University (HOU) - </a:t>
            </a:r>
            <a:r>
              <a:rPr lang="en-GB" sz="19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https://www.eap.gr/</a:t>
            </a:r>
            <a:endParaRPr/>
          </a:p>
          <a:p>
            <a:pPr marL="5715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GB" sz="2000" b="1">
                <a:latin typeface="Arial"/>
                <a:ea typeface="Arial"/>
                <a:cs typeface="Arial"/>
                <a:sym typeface="Arial"/>
              </a:rPr>
              <a:t>Centre of Continuous Education &amp; Training (KEDIVIM) of NKUA 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These institutions are committed to the development &amp; implementation of innovative education methods, in the context of distance learning, non-formal education (NFE) &amp; life-long learning.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1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GB" sz="21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sz="2100">
                <a:latin typeface="Arial"/>
                <a:ea typeface="Arial"/>
                <a:cs typeface="Arial"/>
                <a:sym typeface="Arial"/>
              </a:rPr>
              <a:t>The Network of NGOs in collaboration with NKUA and EKO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Human-Rights Organizations such as Hellenic Action for Human Rights, Caritas Hellas, Action Aid, Arsis, Solidarity Now (see the link: </a:t>
            </a:r>
            <a:r>
              <a:rPr lang="en-GB" sz="20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https://migromedia.gr/</a:t>
            </a:r>
            <a:r>
              <a:rPr lang="en-GB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000">
              <a:solidFill>
                <a:srgbClr val="0070C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International Associated Partners such as the International Alliance for Peace &amp; Development (IAPD), MAAT for Peace, Development &amp; Human Rights, Friedrich-Erbert Stiftung (FES)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95" name="Google Shape;195;p50"/>
          <p:cNvSpPr/>
          <p:nvPr/>
        </p:nvSpPr>
        <p:spPr>
          <a:xfrm>
            <a:off x="2388093" y="1990438"/>
            <a:ext cx="93659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GB" sz="1800" b="0" i="0" u="sng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http://diaviou.media.uoa.gr/enarxi-aitiseon/</a:t>
            </a:r>
            <a:r>
              <a:rPr lang="en-GB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  - Link of Communication &amp; Media Department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1"/>
          <p:cNvSpPr txBox="1">
            <a:spLocks noGrp="1"/>
          </p:cNvSpPr>
          <p:nvPr>
            <p:ph type="title"/>
          </p:nvPr>
        </p:nvSpPr>
        <p:spPr>
          <a:xfrm>
            <a:off x="1624615" y="624110"/>
            <a:ext cx="9879998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b="1">
                <a:solidFill>
                  <a:schemeClr val="dk1"/>
                </a:solidFill>
              </a:rPr>
              <a:t>Role of Associated Partners (A.P.)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1" name="Google Shape;201;p51"/>
          <p:cNvSpPr txBox="1">
            <a:spLocks noGrp="1"/>
          </p:cNvSpPr>
          <p:nvPr>
            <p:ph type="body" idx="1"/>
          </p:nvPr>
        </p:nvSpPr>
        <p:spPr>
          <a:xfrm>
            <a:off x="1384917" y="1455938"/>
            <a:ext cx="10119695" cy="445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Providing feedback &amp; suggestions with regards to the project`s IOs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Facilitating efficient research &amp; development of the courses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Assisting in their evaluation during the pilot phase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Contributing to the implementation of the LTTs 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Contributing to dissemination of results at the local, regional, national &amp; European levels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2"/>
          <p:cNvSpPr txBox="1">
            <a:spLocks noGrp="1"/>
          </p:cNvSpPr>
          <p:nvPr>
            <p:ph type="title"/>
          </p:nvPr>
        </p:nvSpPr>
        <p:spPr>
          <a:xfrm>
            <a:off x="1890945" y="284086"/>
            <a:ext cx="9613668" cy="7723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Involvement in ERMIScom Activities 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52"/>
          <p:cNvSpPr txBox="1">
            <a:spLocks noGrp="1"/>
          </p:cNvSpPr>
          <p:nvPr>
            <p:ph type="body" idx="1"/>
          </p:nvPr>
        </p:nvSpPr>
        <p:spPr>
          <a:xfrm>
            <a:off x="1047565" y="1251751"/>
            <a:ext cx="10457047" cy="532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50 Participants with fewer opportunities (cultural differences, economic obstacles geographical and social obstacles, educational difficulties) should be involved in the different activities of the project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Enrolled master students of the Partners or undergraduate students as participants in the simulations of IOs (pilot phases) based on a selection procedure (motivation letter and CV)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Some of these students, together with local young people not in higher education, who will be recruited through open calls, will participate in the LTTs, and other educational activities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b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Pending Issue: </a:t>
            </a:r>
            <a:r>
              <a:rPr lang="en-GB"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Specific meetings for the student participation 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6E4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"/>
          <p:cNvSpPr txBox="1">
            <a:spLocks noGrp="1"/>
          </p:cNvSpPr>
          <p:nvPr>
            <p:ph type="title"/>
          </p:nvPr>
        </p:nvSpPr>
        <p:spPr>
          <a:xfrm>
            <a:off x="2493065" y="0"/>
            <a:ext cx="9235267" cy="95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entury Gothic"/>
              <a:buNone/>
            </a:pPr>
            <a:r>
              <a:rPr lang="en-GB" sz="2800" b="1">
                <a:solidFill>
                  <a:srgbClr val="3F3F3F"/>
                </a:solidFill>
              </a:rPr>
              <a:t>Project Progress on Work Packages</a:t>
            </a:r>
            <a:endParaRPr sz="2800" b="1">
              <a:solidFill>
                <a:srgbClr val="3F3F3F"/>
              </a:solidFill>
            </a:endParaRPr>
          </a:p>
        </p:txBody>
      </p:sp>
      <p:sp>
        <p:nvSpPr>
          <p:cNvPr id="214" name="Google Shape;214;p2"/>
          <p:cNvSpPr txBox="1">
            <a:spLocks noGrp="1"/>
          </p:cNvSpPr>
          <p:nvPr>
            <p:ph type="body" idx="1"/>
          </p:nvPr>
        </p:nvSpPr>
        <p:spPr>
          <a:xfrm>
            <a:off x="2453703" y="1198145"/>
            <a:ext cx="9424619" cy="549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91478" lvl="0" indent="-28575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665"/>
              <a:buFont typeface="Noto Sans Symbols"/>
              <a:buChar char="▪"/>
            </a:pPr>
            <a:r>
              <a:rPr lang="en-GB" sz="1850">
                <a:latin typeface="Arial"/>
                <a:ea typeface="Arial"/>
                <a:cs typeface="Arial"/>
                <a:sym typeface="Arial"/>
              </a:rPr>
              <a:t>Composition of</a:t>
            </a:r>
            <a:r>
              <a:rPr lang="en-GB" sz="2035">
                <a:latin typeface="Arial"/>
                <a:ea typeface="Arial"/>
                <a:cs typeface="Arial"/>
                <a:sym typeface="Arial"/>
              </a:rPr>
              <a:t> the five Committees: (1)Steering Committee (SC), (2)Research Committee (RC), (3)PR &amp; Media Committee (PRC), (4)Conflict Resolution Committee (CRC),(5)Financial Committee (FC))</a:t>
            </a:r>
            <a:endParaRPr/>
          </a:p>
          <a:p>
            <a:pPr marL="391478" lvl="0" indent="-28575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665"/>
              <a:buFont typeface="Noto Sans Symbols"/>
              <a:buChar char="▪"/>
            </a:pPr>
            <a:r>
              <a:rPr lang="en-GB" sz="2035">
                <a:latin typeface="Arial"/>
                <a:ea typeface="Arial"/>
                <a:cs typeface="Arial"/>
                <a:sym typeface="Arial"/>
              </a:rPr>
              <a:t>Creation of </a:t>
            </a:r>
            <a:r>
              <a:rPr lang="en-GB" sz="2035" b="1">
                <a:latin typeface="Arial"/>
                <a:ea typeface="Arial"/>
                <a:cs typeface="Arial"/>
                <a:sym typeface="Arial"/>
              </a:rPr>
              <a:t>a google drive </a:t>
            </a:r>
            <a:r>
              <a:rPr lang="en-GB" sz="2035">
                <a:latin typeface="Arial"/>
                <a:ea typeface="Arial"/>
                <a:cs typeface="Arial"/>
                <a:sym typeface="Arial"/>
              </a:rPr>
              <a:t>were all partners can find important documents, description of the project, updated minutes of the partnership meetings and other docs</a:t>
            </a:r>
            <a:endParaRPr/>
          </a:p>
          <a:p>
            <a:pPr marL="391478" lvl="0" indent="-28575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665"/>
              <a:buFont typeface="Noto Sans Symbols"/>
              <a:buChar char="▪"/>
            </a:pPr>
            <a:r>
              <a:rPr lang="en-GB" sz="2035">
                <a:latin typeface="Arial"/>
                <a:ea typeface="Arial"/>
                <a:cs typeface="Arial"/>
                <a:sym typeface="Arial"/>
              </a:rPr>
              <a:t>Cooperation with the National Agency (IKY) for the Erasmus+, information on procedural and administrative issues</a:t>
            </a:r>
            <a:endParaRPr/>
          </a:p>
          <a:p>
            <a:pPr marL="391478" lvl="0" indent="-28575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665"/>
              <a:buFont typeface="Noto Sans Symbols"/>
              <a:buChar char="▪"/>
            </a:pPr>
            <a:r>
              <a:rPr lang="en-GB" sz="2035">
                <a:latin typeface="Arial"/>
                <a:ea typeface="Arial"/>
                <a:cs typeface="Arial"/>
                <a:sym typeface="Arial"/>
              </a:rPr>
              <a:t>Cooperation with the </a:t>
            </a:r>
            <a:r>
              <a:rPr lang="en-GB" sz="2035" b="1">
                <a:latin typeface="Arial"/>
                <a:ea typeface="Arial"/>
                <a:cs typeface="Arial"/>
                <a:sym typeface="Arial"/>
              </a:rPr>
              <a:t>Special Account Department (ELKE) </a:t>
            </a:r>
            <a:r>
              <a:rPr lang="en-GB" sz="2035">
                <a:latin typeface="Arial"/>
                <a:ea typeface="Arial"/>
                <a:cs typeface="Arial"/>
                <a:sym typeface="Arial"/>
              </a:rPr>
              <a:t>of NKUA and EKO for the preparation of the agreements; indicative </a:t>
            </a:r>
            <a:r>
              <a:rPr lang="en-GB" sz="2035" b="1">
                <a:latin typeface="Arial"/>
                <a:ea typeface="Arial"/>
                <a:cs typeface="Arial"/>
                <a:sym typeface="Arial"/>
              </a:rPr>
              <a:t>partnership agreement </a:t>
            </a:r>
            <a:r>
              <a:rPr lang="en-GB" sz="2035">
                <a:latin typeface="Arial"/>
                <a:ea typeface="Arial"/>
                <a:cs typeface="Arial"/>
                <a:sym typeface="Arial"/>
              </a:rPr>
              <a:t>will be presented today</a:t>
            </a:r>
            <a:endParaRPr/>
          </a:p>
          <a:p>
            <a:pPr marL="391478" lvl="0" indent="-28575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665"/>
              <a:buFont typeface="Noto Sans Symbols"/>
              <a:buChar char="▪"/>
            </a:pPr>
            <a:r>
              <a:rPr lang="en-GB" sz="2035">
                <a:latin typeface="Arial"/>
                <a:ea typeface="Arial"/>
                <a:cs typeface="Arial"/>
                <a:sym typeface="Arial"/>
              </a:rPr>
              <a:t>Opening of </a:t>
            </a:r>
            <a:r>
              <a:rPr lang="en-GB" sz="2035" b="1">
                <a:latin typeface="Arial"/>
                <a:ea typeface="Arial"/>
                <a:cs typeface="Arial"/>
                <a:sym typeface="Arial"/>
              </a:rPr>
              <a:t>a separate account </a:t>
            </a:r>
            <a:r>
              <a:rPr lang="en-GB" sz="2035">
                <a:latin typeface="Arial"/>
                <a:ea typeface="Arial"/>
                <a:cs typeface="Arial"/>
                <a:sym typeface="Arial"/>
              </a:rPr>
              <a:t>by ELKE / NKUA for the management of the project ERMIScom for the direct financing of all partners</a:t>
            </a:r>
            <a:endParaRPr/>
          </a:p>
          <a:p>
            <a:pPr marL="391478" lvl="0" indent="-28575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665"/>
              <a:buFont typeface="Noto Sans Symbols"/>
              <a:buChar char="▪"/>
            </a:pPr>
            <a:r>
              <a:rPr lang="en-GB" sz="2035">
                <a:latin typeface="Arial"/>
                <a:ea typeface="Arial"/>
                <a:cs typeface="Arial"/>
                <a:sym typeface="Arial"/>
              </a:rPr>
              <a:t>Implementation of two preparatory meetings to know each other, discuss the IOs content and develop a clear description of the timetable of each separated book/course.</a:t>
            </a:r>
            <a:endParaRPr/>
          </a:p>
          <a:p>
            <a:pPr marL="391478" lvl="0" indent="-28575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665"/>
              <a:buFont typeface="Noto Sans Symbols"/>
              <a:buChar char="▪"/>
            </a:pPr>
            <a:r>
              <a:rPr lang="en-GB" sz="2035">
                <a:latin typeface="Arial"/>
                <a:ea typeface="Arial"/>
                <a:cs typeface="Arial"/>
                <a:sym typeface="Arial"/>
              </a:rPr>
              <a:t>Research on the type of contracts to be signed in the framework of the project</a:t>
            </a:r>
            <a:endParaRPr/>
          </a:p>
          <a:p>
            <a:pPr marL="391478" lvl="0" indent="-28575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665"/>
              <a:buFont typeface="Noto Sans Symbols"/>
              <a:buChar char="▪"/>
            </a:pPr>
            <a:r>
              <a:rPr lang="en-GB" sz="2035">
                <a:latin typeface="Arial"/>
                <a:ea typeface="Arial"/>
                <a:cs typeface="Arial"/>
                <a:sym typeface="Arial"/>
              </a:rPr>
              <a:t>Elaboration of the </a:t>
            </a:r>
            <a:r>
              <a:rPr lang="en-GB" sz="2035" b="1">
                <a:latin typeface="Arial"/>
                <a:ea typeface="Arial"/>
                <a:cs typeface="Arial"/>
                <a:sym typeface="Arial"/>
              </a:rPr>
              <a:t>Management and Implementation Guide </a:t>
            </a:r>
            <a:r>
              <a:rPr lang="en-GB" sz="2035">
                <a:latin typeface="Arial"/>
                <a:ea typeface="Arial"/>
                <a:cs typeface="Arial"/>
                <a:sym typeface="Arial"/>
              </a:rPr>
              <a:t>to facilitate partners with eligible costs and Templates</a:t>
            </a:r>
            <a:endParaRPr/>
          </a:p>
          <a:p>
            <a:pPr marL="391478" lvl="0" indent="-180022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665"/>
              <a:buFont typeface="Noto Sans Symbols"/>
              <a:buNone/>
            </a:pPr>
            <a:endParaRPr sz="154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"/>
          <p:cNvSpPr/>
          <p:nvPr/>
        </p:nvSpPr>
        <p:spPr>
          <a:xfrm>
            <a:off x="20157" y="82899"/>
            <a:ext cx="2331156" cy="6692202"/>
          </a:xfrm>
          <a:prstGeom prst="rect">
            <a:avLst/>
          </a:prstGeom>
          <a:solidFill>
            <a:srgbClr val="647252"/>
          </a:solidFill>
          <a:ln w="15875" cap="rnd" cmpd="sng">
            <a:solidFill>
              <a:srgbClr val="606A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16" name="Google Shape;216;p2"/>
          <p:cNvCxnSpPr/>
          <p:nvPr/>
        </p:nvCxnSpPr>
        <p:spPr>
          <a:xfrm>
            <a:off x="463668" y="1621289"/>
            <a:ext cx="1641566" cy="0"/>
          </a:xfrm>
          <a:prstGeom prst="straightConnector1">
            <a:avLst/>
          </a:prstGeom>
          <a:noFill/>
          <a:ln w="9525" cap="rnd" cmpd="sng">
            <a:solidFill>
              <a:srgbClr val="DC801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Google Shape;217;p2"/>
          <p:cNvCxnSpPr/>
          <p:nvPr/>
        </p:nvCxnSpPr>
        <p:spPr>
          <a:xfrm>
            <a:off x="463668" y="2645595"/>
            <a:ext cx="1641566" cy="0"/>
          </a:xfrm>
          <a:prstGeom prst="straightConnector1">
            <a:avLst/>
          </a:prstGeom>
          <a:noFill/>
          <a:ln w="9525" cap="rnd" cmpd="sng">
            <a:solidFill>
              <a:srgbClr val="DC801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8" name="Google Shape;218;p2"/>
          <p:cNvCxnSpPr/>
          <p:nvPr/>
        </p:nvCxnSpPr>
        <p:spPr>
          <a:xfrm>
            <a:off x="419558" y="3664670"/>
            <a:ext cx="1641566" cy="0"/>
          </a:xfrm>
          <a:prstGeom prst="straightConnector1">
            <a:avLst/>
          </a:prstGeom>
          <a:noFill/>
          <a:ln w="9525" cap="rnd" cmpd="sng">
            <a:solidFill>
              <a:srgbClr val="DC801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9" name="Google Shape;219;p2"/>
          <p:cNvSpPr/>
          <p:nvPr/>
        </p:nvSpPr>
        <p:spPr>
          <a:xfrm>
            <a:off x="61725" y="1722144"/>
            <a:ext cx="2231571" cy="85919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IOs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Intellectual Outputs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"/>
          <p:cNvSpPr/>
          <p:nvPr/>
        </p:nvSpPr>
        <p:spPr>
          <a:xfrm>
            <a:off x="45717" y="2777152"/>
            <a:ext cx="2289588" cy="77997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Quality Control &amp; Evaluation</a:t>
            </a: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61725" y="3796226"/>
            <a:ext cx="2219562" cy="78985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Dissemination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"/>
          <p:cNvSpPr/>
          <p:nvPr/>
        </p:nvSpPr>
        <p:spPr>
          <a:xfrm>
            <a:off x="61725" y="4732823"/>
            <a:ext cx="2219562" cy="925919"/>
          </a:xfrm>
          <a:prstGeom prst="rect">
            <a:avLst/>
          </a:prstGeom>
          <a:solidFill>
            <a:srgbClr val="E17E6D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Learning Teaching &amp; Training Activities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"/>
          <p:cNvSpPr/>
          <p:nvPr/>
        </p:nvSpPr>
        <p:spPr>
          <a:xfrm>
            <a:off x="61725" y="5766284"/>
            <a:ext cx="2289588" cy="925918"/>
          </a:xfrm>
          <a:prstGeom prst="rect">
            <a:avLst/>
          </a:prstGeom>
          <a:solidFill>
            <a:srgbClr val="E17E6D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Multiplier Events (MEs)</a:t>
            </a: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61726" y="806662"/>
            <a:ext cx="2219562" cy="68835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Management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"/>
          <p:cNvSpPr/>
          <p:nvPr/>
        </p:nvSpPr>
        <p:spPr>
          <a:xfrm>
            <a:off x="4188991" y="477296"/>
            <a:ext cx="5637127" cy="612219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Management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"/>
          <p:cNvSpPr/>
          <p:nvPr/>
        </p:nvSpPr>
        <p:spPr>
          <a:xfrm>
            <a:off x="134557" y="82900"/>
            <a:ext cx="2134464" cy="640580"/>
          </a:xfrm>
          <a:prstGeom prst="rect">
            <a:avLst/>
          </a:prstGeom>
          <a:solidFill>
            <a:srgbClr val="A2AF9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Working Packages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3"/>
          <p:cNvSpPr txBox="1">
            <a:spLocks noGrp="1"/>
          </p:cNvSpPr>
          <p:nvPr>
            <p:ph type="title"/>
          </p:nvPr>
        </p:nvSpPr>
        <p:spPr>
          <a:xfrm>
            <a:off x="2493065" y="0"/>
            <a:ext cx="9235267" cy="95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entury Gothic"/>
              <a:buNone/>
            </a:pPr>
            <a:r>
              <a:rPr lang="en-GB" sz="2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Project Progress on Work Packages</a:t>
            </a:r>
            <a:endParaRPr sz="28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53"/>
          <p:cNvSpPr txBox="1">
            <a:spLocks noGrp="1"/>
          </p:cNvSpPr>
          <p:nvPr>
            <p:ph type="body" idx="1"/>
          </p:nvPr>
        </p:nvSpPr>
        <p:spPr>
          <a:xfrm>
            <a:off x="2592855" y="1678073"/>
            <a:ext cx="9179587" cy="3980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 b="1" u="sng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PENDING ISSUES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Signing of partnership agreements with all partners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Transfer of 1st payment (before the end of 2020)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Management and Implementation Guide</a:t>
            </a:r>
            <a:endParaRPr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53"/>
          <p:cNvSpPr/>
          <p:nvPr/>
        </p:nvSpPr>
        <p:spPr>
          <a:xfrm>
            <a:off x="20157" y="82899"/>
            <a:ext cx="2331156" cy="6692202"/>
          </a:xfrm>
          <a:prstGeom prst="rect">
            <a:avLst/>
          </a:prstGeom>
          <a:solidFill>
            <a:srgbClr val="647252"/>
          </a:solidFill>
          <a:ln w="15875" cap="rnd" cmpd="sng">
            <a:solidFill>
              <a:srgbClr val="606A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35" name="Google Shape;235;p53"/>
          <p:cNvCxnSpPr/>
          <p:nvPr/>
        </p:nvCxnSpPr>
        <p:spPr>
          <a:xfrm>
            <a:off x="463668" y="1621289"/>
            <a:ext cx="1641566" cy="0"/>
          </a:xfrm>
          <a:prstGeom prst="straightConnector1">
            <a:avLst/>
          </a:prstGeom>
          <a:noFill/>
          <a:ln w="9525" cap="rnd" cmpd="sng">
            <a:solidFill>
              <a:srgbClr val="DC801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6" name="Google Shape;236;p53"/>
          <p:cNvCxnSpPr/>
          <p:nvPr/>
        </p:nvCxnSpPr>
        <p:spPr>
          <a:xfrm>
            <a:off x="463668" y="2645595"/>
            <a:ext cx="1641566" cy="0"/>
          </a:xfrm>
          <a:prstGeom prst="straightConnector1">
            <a:avLst/>
          </a:prstGeom>
          <a:noFill/>
          <a:ln w="9525" cap="rnd" cmpd="sng">
            <a:solidFill>
              <a:srgbClr val="DC801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7" name="Google Shape;237;p53"/>
          <p:cNvCxnSpPr/>
          <p:nvPr/>
        </p:nvCxnSpPr>
        <p:spPr>
          <a:xfrm>
            <a:off x="419558" y="3664670"/>
            <a:ext cx="1641566" cy="0"/>
          </a:xfrm>
          <a:prstGeom prst="straightConnector1">
            <a:avLst/>
          </a:prstGeom>
          <a:noFill/>
          <a:ln w="9525" cap="rnd" cmpd="sng">
            <a:solidFill>
              <a:srgbClr val="DC801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8" name="Google Shape;238;p53"/>
          <p:cNvSpPr/>
          <p:nvPr/>
        </p:nvSpPr>
        <p:spPr>
          <a:xfrm>
            <a:off x="61725" y="1722144"/>
            <a:ext cx="2231571" cy="85919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IOs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Intellectual Outputs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53"/>
          <p:cNvSpPr/>
          <p:nvPr/>
        </p:nvSpPr>
        <p:spPr>
          <a:xfrm>
            <a:off x="45717" y="2777152"/>
            <a:ext cx="2289588" cy="77997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Quality Control &amp; Evaluation</a:t>
            </a:r>
            <a:endParaRPr/>
          </a:p>
        </p:txBody>
      </p:sp>
      <p:sp>
        <p:nvSpPr>
          <p:cNvPr id="240" name="Google Shape;240;p53"/>
          <p:cNvSpPr/>
          <p:nvPr/>
        </p:nvSpPr>
        <p:spPr>
          <a:xfrm>
            <a:off x="61725" y="3796226"/>
            <a:ext cx="2219562" cy="78985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Dissemination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53"/>
          <p:cNvSpPr/>
          <p:nvPr/>
        </p:nvSpPr>
        <p:spPr>
          <a:xfrm>
            <a:off x="61725" y="4732823"/>
            <a:ext cx="2219562" cy="925919"/>
          </a:xfrm>
          <a:prstGeom prst="rect">
            <a:avLst/>
          </a:prstGeom>
          <a:solidFill>
            <a:srgbClr val="E17E6D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Learning Teaching &amp; Training Activities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53"/>
          <p:cNvSpPr/>
          <p:nvPr/>
        </p:nvSpPr>
        <p:spPr>
          <a:xfrm>
            <a:off x="61725" y="5766284"/>
            <a:ext cx="2289588" cy="925918"/>
          </a:xfrm>
          <a:prstGeom prst="rect">
            <a:avLst/>
          </a:prstGeom>
          <a:solidFill>
            <a:srgbClr val="E17E6D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Multiplier Events (MEs)</a:t>
            </a:r>
            <a:endParaRPr/>
          </a:p>
        </p:txBody>
      </p:sp>
      <p:sp>
        <p:nvSpPr>
          <p:cNvPr id="243" name="Google Shape;243;p53"/>
          <p:cNvSpPr/>
          <p:nvPr/>
        </p:nvSpPr>
        <p:spPr>
          <a:xfrm>
            <a:off x="61726" y="806662"/>
            <a:ext cx="2219562" cy="68835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Management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53"/>
          <p:cNvSpPr/>
          <p:nvPr/>
        </p:nvSpPr>
        <p:spPr>
          <a:xfrm>
            <a:off x="4224502" y="841667"/>
            <a:ext cx="6233393" cy="47466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Management – Pending Issues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53"/>
          <p:cNvSpPr/>
          <p:nvPr/>
        </p:nvSpPr>
        <p:spPr>
          <a:xfrm>
            <a:off x="134557" y="82900"/>
            <a:ext cx="2134464" cy="640580"/>
          </a:xfrm>
          <a:prstGeom prst="rect">
            <a:avLst/>
          </a:prstGeom>
          <a:solidFill>
            <a:srgbClr val="A2AF91"/>
          </a:solidFill>
          <a:ln w="25400" cap="flat" cmpd="sng">
            <a:solidFill>
              <a:srgbClr val="A862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Working Packages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rgbClr val="000000"/>
      </a:dk1>
      <a:lt1>
        <a:srgbClr val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2395</Words>
  <Application>Microsoft Office PowerPoint</Application>
  <PresentationFormat>Widescreen</PresentationFormat>
  <Paragraphs>274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Times New Roman</vt:lpstr>
      <vt:lpstr>Calibri</vt:lpstr>
      <vt:lpstr>Noto Sans Symbols</vt:lpstr>
      <vt:lpstr>Quattrocento Sans</vt:lpstr>
      <vt:lpstr>Century Gothic</vt:lpstr>
      <vt:lpstr>Wisp</vt:lpstr>
      <vt:lpstr>Microsoft PowerPoint Presentation</vt:lpstr>
      <vt:lpstr>PowerPoint Presentation</vt:lpstr>
      <vt:lpstr>PowerPoint Presentation</vt:lpstr>
      <vt:lpstr>  Three Τopics addressed by the Project </vt:lpstr>
      <vt:lpstr>Priorities of ERMIScom project</vt:lpstr>
      <vt:lpstr>The  Role of Associated Partners (National and International level)</vt:lpstr>
      <vt:lpstr>Role of Associated Partners (A.P.)</vt:lpstr>
      <vt:lpstr>Student Involvement in ERMIScom Activities </vt:lpstr>
      <vt:lpstr>Project Progress on Work Packages</vt:lpstr>
      <vt:lpstr>Project Progress on Work Packages</vt:lpstr>
      <vt:lpstr>PowerPoint Presentation</vt:lpstr>
      <vt:lpstr>Project Progress on Work Packages</vt:lpstr>
      <vt:lpstr>PowerPoint Presentation</vt:lpstr>
      <vt:lpstr>Project Progress on Work Packages</vt:lpstr>
      <vt:lpstr>Project Progress on Work Packages</vt:lpstr>
      <vt:lpstr>Project Progress on Work Packages (activities from 2022) </vt:lpstr>
      <vt:lpstr>PowerPoint Presentation</vt:lpstr>
      <vt:lpstr>PowerPoint Presentation</vt:lpstr>
      <vt:lpstr>Next online Meetings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elisv</dc:creator>
  <cp:lastModifiedBy>elisvasileiou</cp:lastModifiedBy>
  <cp:revision>1</cp:revision>
  <dcterms:created xsi:type="dcterms:W3CDTF">2020-09-13T23:07:20Z</dcterms:created>
  <dcterms:modified xsi:type="dcterms:W3CDTF">2021-01-21T11:22:38Z</dcterms:modified>
</cp:coreProperties>
</file>