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6"/>
  </p:notesMasterIdLst>
  <p:sldIdLst>
    <p:sldId id="258" r:id="rId2"/>
    <p:sldId id="256" r:id="rId3"/>
    <p:sldId id="261" r:id="rId4"/>
    <p:sldId id="262" r:id="rId5"/>
    <p:sldId id="263" r:id="rId6"/>
    <p:sldId id="264" r:id="rId7"/>
    <p:sldId id="265" r:id="rId8"/>
    <p:sldId id="266" r:id="rId9"/>
    <p:sldId id="273" r:id="rId10"/>
    <p:sldId id="267" r:id="rId11"/>
    <p:sldId id="268" r:id="rId12"/>
    <p:sldId id="269"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9A88"/>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Μεσαίο στυλ 4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Μεσαίο στυλ 3 - Έμφαση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4158" autoAdjust="0"/>
  </p:normalViewPr>
  <p:slideViewPr>
    <p:cSldViewPr>
      <p:cViewPr>
        <p:scale>
          <a:sx n="66" d="100"/>
          <a:sy n="66" d="100"/>
        </p:scale>
        <p:origin x="-1284"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B2EB1-20F4-4EFE-81EC-372A0F98709E}" type="datetimeFigureOut">
              <a:rPr lang="en-US" smtClean="0"/>
              <a:pPr/>
              <a:t>03-Oct-19</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2FEE3-1296-4311-BC9D-4AD4FA530B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ydrousa.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aste4think.eu/halandri"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deustotech.deusto.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litico.eu/article/ranking-how-eu-countries-do-with-the-circular-economy/" TargetMode="External"/><Relationship Id="rId7" Type="http://schemas.openxmlformats.org/officeDocument/2006/relationships/hyperlink" Target="https://epi.envirocenter.yale.edu/epi-topline?country=&amp;order=field_epi_rank_new&amp;sort=asc"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Brussels" TargetMode="External"/><Relationship Id="rId5" Type="http://schemas.openxmlformats.org/officeDocument/2006/relationships/hyperlink" Target="https://en.wikipedia.org/wiki/European_Union" TargetMode="External"/><Relationship Id="rId4" Type="http://schemas.openxmlformats.org/officeDocument/2006/relationships/hyperlink" Target="https://en.wikipedia.org/wiki/Politico"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sev.org.gr/wp-content/uploads/2018/06/EY_Study_on_the_Circular_Economy_BRIEF-EDITION_0.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peka.gr/LinkClick.aspx?fileticket=pYSLQXgjjOU=&amp;tabid=37&amp;language=en-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limiscoal.gr/e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futuresdiamond.com/casi2020/casipedia/cases/olive-pits-barbeque-briquette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alis-es.gr/index.php/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hua.gr/" TargetMode="External"/><Relationship Id="rId3" Type="http://schemas.openxmlformats.org/officeDocument/2006/relationships/hyperlink" Target="https://www.reweee.gr/en" TargetMode="External"/><Relationship Id="rId7" Type="http://schemas.openxmlformats.org/officeDocument/2006/relationships/hyperlink" Target="http://www.prasinotameio.g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ecorec.gr/" TargetMode="External"/><Relationship Id="rId5" Type="http://schemas.openxmlformats.org/officeDocument/2006/relationships/hyperlink" Target="http://www.eoan.gr/" TargetMode="External"/><Relationship Id="rId4" Type="http://schemas.openxmlformats.org/officeDocument/2006/relationships/hyperlink" Target="https://www.rreuse.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On December 2, 2015 the European Commission (EC) adopted an ambitious new Circular Economy Package to “stimulate Europe’s transition towards a Circular Economy, which will boost global competitiveness, foster economic growth and generate new jobs”.</a:t>
            </a:r>
          </a:p>
          <a:p>
            <a:endParaRPr lang="el-GR"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hlinkClick r:id="rId3"/>
              </a:rPr>
              <a:t>https://www.hydrousa.org/</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Leader: National Technical University of Athens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Aim: Innovative water</a:t>
            </a:r>
            <a:r>
              <a:rPr lang="en-US" sz="1200" b="0" i="0" kern="1200" baseline="0" dirty="0" smtClean="0">
                <a:solidFill>
                  <a:schemeClr val="tx1"/>
                </a:solidFill>
                <a:latin typeface="+mn-lt"/>
                <a:ea typeface="+mn-ea"/>
                <a:cs typeface="+mn-cs"/>
              </a:rPr>
              <a:t> and waste-water management through the production of water for irrigation and human consumption</a:t>
            </a:r>
          </a:p>
          <a:p>
            <a:endParaRPr lang="en-US" sz="1200" b="0" i="0" kern="1200" baseline="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Innovative, regenerative and circular solutions for:</a:t>
            </a:r>
            <a:endParaRPr lang="en-US" sz="1200" b="0" i="0" kern="1200" dirty="0" smtClean="0">
              <a:solidFill>
                <a:schemeClr val="tx1"/>
              </a:solidFill>
              <a:latin typeface="+mn-lt"/>
              <a:ea typeface="+mn-ea"/>
              <a:cs typeface="+mn-cs"/>
            </a:endParaRPr>
          </a:p>
          <a:p>
            <a:pPr marL="228600" indent="-228600">
              <a:buAutoNum type="arabicParenR"/>
            </a:pPr>
            <a:r>
              <a:rPr lang="en-US" sz="1200" b="0" i="0" kern="1200" dirty="0" smtClean="0">
                <a:solidFill>
                  <a:schemeClr val="tx1"/>
                </a:solidFill>
                <a:latin typeface="+mn-lt"/>
                <a:ea typeface="+mn-ea"/>
                <a:cs typeface="+mn-cs"/>
              </a:rPr>
              <a:t>nature-based water management of Mediterranean coastal areas, closing water loops </a:t>
            </a:r>
          </a:p>
          <a:p>
            <a:pPr marL="228600" indent="-228600">
              <a:buNone/>
            </a:pPr>
            <a:r>
              <a:rPr lang="en-US" sz="1200" b="0" i="0" kern="1200" dirty="0" smtClean="0">
                <a:solidFill>
                  <a:schemeClr val="tx1"/>
                </a:solidFill>
                <a:latin typeface="+mn-lt"/>
                <a:ea typeface="+mn-ea"/>
                <a:cs typeface="+mn-cs"/>
              </a:rPr>
              <a:t>(such as domestic rainwater</a:t>
            </a:r>
            <a:r>
              <a:rPr lang="en-US" sz="1200" b="0" i="0" kern="1200" baseline="0" dirty="0" smtClean="0">
                <a:solidFill>
                  <a:schemeClr val="tx1"/>
                </a:solidFill>
                <a:latin typeface="+mn-lt"/>
                <a:ea typeface="+mn-ea"/>
                <a:cs typeface="+mn-cs"/>
              </a:rPr>
              <a:t> harvest or seawater and brine treatment to produce drinking water / sweet water for irrigation &amp; salt respectively)</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2) nutrient management, boosting the agricultural and energy profile</a:t>
            </a:r>
          </a:p>
          <a:p>
            <a:r>
              <a:rPr lang="en-US" sz="1200" b="0" i="0" kern="1200" dirty="0" smtClean="0">
                <a:solidFill>
                  <a:schemeClr val="tx1"/>
                </a:solidFill>
                <a:latin typeface="+mn-lt"/>
                <a:ea typeface="+mn-ea"/>
                <a:cs typeface="+mn-cs"/>
              </a:rPr>
              <a:t>Anaerobic treatment</a:t>
            </a:r>
            <a:r>
              <a:rPr lang="en-US" sz="1200" b="0" i="0" kern="1200" baseline="0" dirty="0" smtClean="0">
                <a:solidFill>
                  <a:schemeClr val="tx1"/>
                </a:solidFill>
                <a:latin typeface="+mn-lt"/>
                <a:ea typeface="+mn-ea"/>
                <a:cs typeface="+mn-cs"/>
              </a:rPr>
              <a:t> &amp; sludge composting for nutrients recycling</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3) local economies, based on circular value chains</a:t>
            </a:r>
          </a:p>
          <a:p>
            <a:r>
              <a:rPr lang="en-US" sz="1200" b="0" i="0" kern="1200" dirty="0" smtClean="0">
                <a:solidFill>
                  <a:schemeClr val="tx1"/>
                </a:solidFill>
                <a:latin typeface="+mn-lt"/>
                <a:ea typeface="+mn-ea"/>
                <a:cs typeface="+mn-cs"/>
              </a:rPr>
              <a:t>Water loops</a:t>
            </a:r>
            <a:r>
              <a:rPr lang="en-US" sz="1200" b="0" i="0" kern="1200" baseline="0" dirty="0" smtClean="0">
                <a:solidFill>
                  <a:schemeClr val="tx1"/>
                </a:solidFill>
                <a:latin typeface="+mn-lt"/>
                <a:ea typeface="+mn-ea"/>
                <a:cs typeface="+mn-cs"/>
              </a:rPr>
              <a:t> in eco-tourist facility </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Ecotourist</a:t>
            </a:r>
            <a:r>
              <a:rPr lang="en-US" sz="1200" b="0" i="0" kern="1200" baseline="0" dirty="0" smtClean="0">
                <a:solidFill>
                  <a:schemeClr val="tx1"/>
                </a:solidFill>
                <a:latin typeface="+mn-lt"/>
                <a:ea typeface="+mn-ea"/>
                <a:cs typeface="+mn-cs"/>
                <a:sym typeface="Wingdings" pitchFamily="2" charset="2"/>
              </a:rPr>
              <a:t> facilities that are self-sufficient in terms of water, energy and food</a:t>
            </a:r>
            <a:endParaRPr lang="el-GR"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Circular supplies</a:t>
            </a:r>
            <a:r>
              <a:rPr lang="en-US" sz="1200" kern="1200" baseline="0" dirty="0" smtClean="0">
                <a:solidFill>
                  <a:schemeClr val="tx1"/>
                </a:solidFill>
                <a:latin typeface="+mn-lt"/>
                <a:ea typeface="+mn-ea"/>
                <a:cs typeface="+mn-cs"/>
              </a:rPr>
              <a:t>: companies swift from finite, non-renewable input resources to ones that are renewable, bio-based and biodegradable. This way companies can stop putting pressure on finite and in many times scarce stocks all the while safeguard themselves from resource availability and price volatility issues.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Resource Recovery: </a:t>
            </a:r>
            <a:r>
              <a:rPr lang="en-US" sz="1200" b="0" kern="1200" baseline="0" dirty="0" smtClean="0">
                <a:solidFill>
                  <a:schemeClr val="tx1"/>
                </a:solidFill>
                <a:latin typeface="+mn-lt"/>
                <a:ea typeface="+mn-ea"/>
                <a:cs typeface="+mn-cs"/>
              </a:rPr>
              <a:t>The resource recovery business model builds upon existing recycling and reverse logistics structures and through innovative initiatives aims to minimize waste by recovering every possible remaining value from products that have reached their end-of-life or from by-products. For example, energy could be recovered from organic by-products or waste and products that have been designed with eco-design principles could be used in the manufacturing of new and different products. </a:t>
            </a:r>
            <a:r>
              <a:rPr lang="en-US" sz="1200" b="1"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r>
              <a:rPr lang="en-US" smtClean="0">
                <a:hlinkClick r:id="rId3"/>
              </a:rPr>
              <a:t>https://waste4think.eu/halandri</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European WASTE4Think project, led by the </a:t>
            </a:r>
            <a:r>
              <a:rPr lang="en-US" sz="1200" b="0" i="0" u="none" strike="noStrike" kern="1200" dirty="0" err="1" smtClean="0">
                <a:solidFill>
                  <a:schemeClr val="tx1"/>
                </a:solidFill>
                <a:latin typeface="+mn-lt"/>
                <a:ea typeface="+mn-ea"/>
                <a:cs typeface="+mn-cs"/>
                <a:hlinkClick r:id="rId4"/>
              </a:rPr>
              <a:t>DeustoTech</a:t>
            </a:r>
            <a:r>
              <a:rPr lang="en-US" sz="1200" b="0" i="0" kern="1200" dirty="0" smtClean="0">
                <a:solidFill>
                  <a:schemeClr val="tx1"/>
                </a:solidFill>
                <a:latin typeface="+mn-lt"/>
                <a:ea typeface="+mn-ea"/>
                <a:cs typeface="+mn-cs"/>
              </a:rPr>
              <a:t> institute of technology at the University of </a:t>
            </a:r>
            <a:r>
              <a:rPr lang="en-US" sz="1200" b="0" i="0" kern="1200" dirty="0" err="1" smtClean="0">
                <a:solidFill>
                  <a:schemeClr val="tx1"/>
                </a:solidFill>
                <a:latin typeface="+mn-lt"/>
                <a:ea typeface="+mn-ea"/>
                <a:cs typeface="+mn-cs"/>
              </a:rPr>
              <a:t>Deusto</a:t>
            </a:r>
            <a:r>
              <a:rPr lang="en-US" sz="1200" b="0" i="0" kern="1200" dirty="0" smtClean="0">
                <a:solidFill>
                  <a:schemeClr val="tx1"/>
                </a:solidFill>
                <a:latin typeface="+mn-lt"/>
                <a:ea typeface="+mn-ea"/>
                <a:cs typeface="+mn-cs"/>
              </a:rPr>
              <a:t>, seeks to design solutions based on the use of information and communication technologies that would enable the </a:t>
            </a:r>
            <a:r>
              <a:rPr lang="en-US" sz="1200" b="1" i="0" kern="1200" dirty="0" smtClean="0">
                <a:solidFill>
                  <a:schemeClr val="tx1"/>
                </a:solidFill>
                <a:latin typeface="+mn-lt"/>
                <a:ea typeface="+mn-ea"/>
                <a:cs typeface="+mn-cs"/>
              </a:rPr>
              <a:t>improvement of all waste management stages, adopting a global approach and particularly focusing on citizen participation</a:t>
            </a:r>
            <a:r>
              <a:rPr lang="en-US" sz="1200" b="0" i="0" kern="1200" dirty="0" smtClean="0">
                <a:solidFill>
                  <a:schemeClr val="tx1"/>
                </a:solidFill>
                <a:latin typeface="+mn-lt"/>
                <a:ea typeface="+mn-ea"/>
                <a:cs typeface="+mn-cs"/>
              </a:rPr>
              <a:t> in order to build more sustainable, eco-friendly cities.</a:t>
            </a:r>
          </a:p>
          <a:p>
            <a:endParaRPr lang="en-US" sz="1200" b="0" i="0" kern="1200" dirty="0" smtClean="0">
              <a:solidFill>
                <a:schemeClr val="tx1"/>
              </a:solidFill>
              <a:latin typeface="+mn-lt"/>
              <a:ea typeface="+mn-ea"/>
              <a:cs typeface="+mn-cs"/>
            </a:endParaRPr>
          </a:p>
          <a:p>
            <a:pPr fontAlgn="base"/>
            <a:r>
              <a:rPr lang="en-US" sz="1200" b="1" i="0" kern="1200" dirty="0" smtClean="0">
                <a:solidFill>
                  <a:schemeClr val="tx1"/>
                </a:solidFill>
                <a:latin typeface="+mn-lt"/>
                <a:ea typeface="+mn-ea"/>
                <a:cs typeface="+mn-cs"/>
              </a:rPr>
              <a:t>Objectives</a:t>
            </a:r>
          </a:p>
          <a:p>
            <a:pPr fontAlgn="base"/>
            <a:r>
              <a:rPr lang="en-US" sz="1200" b="0" i="0" kern="1200" dirty="0" smtClean="0">
                <a:solidFill>
                  <a:schemeClr val="tx1"/>
                </a:solidFill>
                <a:latin typeface="+mn-lt"/>
                <a:ea typeface="+mn-ea"/>
                <a:cs typeface="+mn-cs"/>
              </a:rPr>
              <a:t>The main objective of Waste4Think is </a:t>
            </a:r>
            <a:r>
              <a:rPr lang="en-US" sz="1200" b="1" i="0" kern="1200" dirty="0" smtClean="0">
                <a:solidFill>
                  <a:schemeClr val="tx1"/>
                </a:solidFill>
                <a:latin typeface="+mn-lt"/>
                <a:ea typeface="+mn-ea"/>
                <a:cs typeface="+mn-cs"/>
              </a:rPr>
              <a:t>to move forward the current waste management practices into a circular economy motto</a:t>
            </a:r>
            <a:r>
              <a:rPr lang="en-US" sz="1200" b="0" i="0" kern="1200" dirty="0" smtClean="0">
                <a:solidFill>
                  <a:schemeClr val="tx1"/>
                </a:solidFill>
                <a:latin typeface="+mn-lt"/>
                <a:ea typeface="+mn-ea"/>
                <a:cs typeface="+mn-cs"/>
              </a:rPr>
              <a:t> demonstrating the value of integrating and validating </a:t>
            </a:r>
            <a:r>
              <a:rPr lang="en-US" sz="1200" b="1" i="0" kern="1200" dirty="0" smtClean="0">
                <a:solidFill>
                  <a:schemeClr val="tx1"/>
                </a:solidFill>
                <a:latin typeface="+mn-lt"/>
                <a:ea typeface="+mn-ea"/>
                <a:cs typeface="+mn-cs"/>
              </a:rPr>
              <a:t>20 eco-innovative solutions</a:t>
            </a:r>
            <a:r>
              <a:rPr lang="en-US" sz="1200" b="0" i="0" kern="1200" dirty="0" smtClean="0">
                <a:solidFill>
                  <a:schemeClr val="tx1"/>
                </a:solidFill>
                <a:latin typeface="+mn-lt"/>
                <a:ea typeface="+mn-ea"/>
                <a:cs typeface="+mn-cs"/>
              </a:rPr>
              <a:t> that cover all the waste value chain.</a:t>
            </a:r>
          </a:p>
          <a:p>
            <a:pPr fontAlgn="base"/>
            <a:r>
              <a:rPr lang="en-US" sz="1200" b="0" i="0" kern="1200" dirty="0" smtClean="0">
                <a:solidFill>
                  <a:schemeClr val="tx1"/>
                </a:solidFill>
                <a:latin typeface="+mn-lt"/>
                <a:ea typeface="+mn-ea"/>
                <a:cs typeface="+mn-cs"/>
              </a:rPr>
              <a:t>Attached to this main objective a set of specific ones have been defined to indicate what the project will be focused into:</a:t>
            </a:r>
          </a:p>
          <a:p>
            <a:pPr fontAlgn="base"/>
            <a:r>
              <a:rPr lang="en-US" sz="1200" b="0" i="0" kern="1200" dirty="0" smtClean="0">
                <a:solidFill>
                  <a:schemeClr val="tx1"/>
                </a:solidFill>
                <a:latin typeface="+mn-lt"/>
                <a:ea typeface="+mn-ea"/>
                <a:cs typeface="+mn-cs"/>
              </a:rPr>
              <a:t>To </a:t>
            </a:r>
            <a:r>
              <a:rPr lang="en-US" sz="1200" b="1" i="0" kern="1200" dirty="0" smtClean="0">
                <a:solidFill>
                  <a:schemeClr val="tx1"/>
                </a:solidFill>
                <a:latin typeface="+mn-lt"/>
                <a:ea typeface="+mn-ea"/>
                <a:cs typeface="+mn-cs"/>
              </a:rPr>
              <a:t>reduce generation of waste</a:t>
            </a:r>
            <a:r>
              <a:rPr lang="en-US" sz="1200" b="0" i="0" kern="1200" dirty="0" smtClean="0">
                <a:solidFill>
                  <a:schemeClr val="tx1"/>
                </a:solidFill>
                <a:latin typeface="+mn-lt"/>
                <a:ea typeface="+mn-ea"/>
                <a:cs typeface="+mn-cs"/>
              </a:rPr>
              <a:t> thanks to prevention campaigns and cooperative activities to promote reuse and eco-design solutions.</a:t>
            </a:r>
          </a:p>
          <a:p>
            <a:pPr fontAlgn="base"/>
            <a:r>
              <a:rPr lang="en-US" sz="1200" b="0" i="0" kern="1200" dirty="0" smtClean="0">
                <a:solidFill>
                  <a:schemeClr val="tx1"/>
                </a:solidFill>
                <a:latin typeface="+mn-lt"/>
                <a:ea typeface="+mn-ea"/>
                <a:cs typeface="+mn-cs"/>
              </a:rPr>
              <a:t>To</a:t>
            </a:r>
            <a:r>
              <a:rPr lang="en-US" sz="1200" b="1" i="0" kern="1200" dirty="0" smtClean="0">
                <a:solidFill>
                  <a:schemeClr val="tx1"/>
                </a:solidFill>
                <a:latin typeface="+mn-lt"/>
                <a:ea typeface="+mn-ea"/>
                <a:cs typeface="+mn-cs"/>
              </a:rPr>
              <a:t> promote </a:t>
            </a:r>
            <a:r>
              <a:rPr lang="en-US" sz="1200" b="1" i="0" kern="1200" dirty="0" err="1" smtClean="0">
                <a:solidFill>
                  <a:schemeClr val="tx1"/>
                </a:solidFill>
                <a:latin typeface="+mn-lt"/>
                <a:ea typeface="+mn-ea"/>
                <a:cs typeface="+mn-cs"/>
              </a:rPr>
              <a:t>behavioural</a:t>
            </a:r>
            <a:r>
              <a:rPr lang="en-US" sz="1200" b="1" i="0" kern="1200" dirty="0" smtClean="0">
                <a:solidFill>
                  <a:schemeClr val="tx1"/>
                </a:solidFill>
                <a:latin typeface="+mn-lt"/>
                <a:ea typeface="+mn-ea"/>
                <a:cs typeface="+mn-cs"/>
              </a:rPr>
              <a:t> changes</a:t>
            </a:r>
            <a:r>
              <a:rPr lang="en-US" sz="1200" b="0" i="0" kern="1200" dirty="0" smtClean="0">
                <a:solidFill>
                  <a:schemeClr val="tx1"/>
                </a:solidFill>
                <a:latin typeface="+mn-lt"/>
                <a:ea typeface="+mn-ea"/>
                <a:cs typeface="+mn-cs"/>
              </a:rPr>
              <a:t> in the waste generators by awareness campaigns and new educational tools in order to foster more sustainable consumption and production habits and to increase the rate of waste sorting.</a:t>
            </a:r>
          </a:p>
          <a:p>
            <a:pPr fontAlgn="base"/>
            <a:r>
              <a:rPr lang="en-US" sz="1200" b="0" i="0" kern="1200" dirty="0" smtClean="0">
                <a:solidFill>
                  <a:schemeClr val="tx1"/>
                </a:solidFill>
                <a:latin typeface="+mn-lt"/>
                <a:ea typeface="+mn-ea"/>
                <a:cs typeface="+mn-cs"/>
              </a:rPr>
              <a:t>To </a:t>
            </a:r>
            <a:r>
              <a:rPr lang="en-US" sz="1200" b="1" i="0" kern="1200" dirty="0" smtClean="0">
                <a:solidFill>
                  <a:schemeClr val="tx1"/>
                </a:solidFill>
                <a:latin typeface="+mn-lt"/>
                <a:ea typeface="+mn-ea"/>
                <a:cs typeface="+mn-cs"/>
              </a:rPr>
              <a:t>improve the integral waste management services</a:t>
            </a:r>
            <a:r>
              <a:rPr lang="en-US" sz="1200" b="0" i="0" kern="1200" dirty="0" smtClean="0">
                <a:solidFill>
                  <a:schemeClr val="tx1"/>
                </a:solidFill>
                <a:latin typeface="+mn-lt"/>
                <a:ea typeface="+mn-ea"/>
                <a:cs typeface="+mn-cs"/>
              </a:rPr>
              <a:t> reducing their management costs and the GHG (greenhouse gas) emissions.</a:t>
            </a:r>
          </a:p>
          <a:p>
            <a:pPr fontAlgn="base"/>
            <a:r>
              <a:rPr lang="en-US" sz="1200" b="0" i="0" kern="1200" dirty="0" smtClean="0">
                <a:solidFill>
                  <a:schemeClr val="tx1"/>
                </a:solidFill>
                <a:latin typeface="+mn-lt"/>
                <a:ea typeface="+mn-ea"/>
                <a:cs typeface="+mn-cs"/>
              </a:rPr>
              <a:t>To </a:t>
            </a:r>
            <a:r>
              <a:rPr lang="en-US" sz="1200" b="1" i="0" kern="1200" dirty="0" smtClean="0">
                <a:solidFill>
                  <a:schemeClr val="tx1"/>
                </a:solidFill>
                <a:latin typeface="+mn-lt"/>
                <a:ea typeface="+mn-ea"/>
                <a:cs typeface="+mn-cs"/>
              </a:rPr>
              <a:t>reduce the amount</a:t>
            </a:r>
            <a:r>
              <a:rPr lang="en-US" sz="1200" b="0" i="0" kern="1200" dirty="0" smtClean="0">
                <a:solidFill>
                  <a:schemeClr val="tx1"/>
                </a:solidFill>
                <a:latin typeface="+mn-lt"/>
                <a:ea typeface="+mn-ea"/>
                <a:cs typeface="+mn-cs"/>
              </a:rPr>
              <a:t> of primary waste deposited in landfill to zero and to the maximum in case of secondary waste.</a:t>
            </a:r>
          </a:p>
          <a:p>
            <a:pPr fontAlgn="base"/>
            <a:r>
              <a:rPr lang="en-US" sz="1200" b="0" i="0" kern="1200" dirty="0" smtClean="0">
                <a:solidFill>
                  <a:schemeClr val="tx1"/>
                </a:solidFill>
                <a:latin typeface="+mn-lt"/>
                <a:ea typeface="+mn-ea"/>
                <a:cs typeface="+mn-cs"/>
              </a:rPr>
              <a:t>To </a:t>
            </a:r>
            <a:r>
              <a:rPr lang="en-US" sz="1200" b="1" i="0" kern="1200" dirty="0" smtClean="0">
                <a:solidFill>
                  <a:schemeClr val="tx1"/>
                </a:solidFill>
                <a:latin typeface="+mn-lt"/>
                <a:ea typeface="+mn-ea"/>
                <a:cs typeface="+mn-cs"/>
              </a:rPr>
              <a:t>identify the waste products</a:t>
            </a:r>
            <a:r>
              <a:rPr lang="en-US" sz="1200" b="0" i="0" kern="1200" dirty="0" smtClean="0">
                <a:solidFill>
                  <a:schemeClr val="tx1"/>
                </a:solidFill>
                <a:latin typeface="+mn-lt"/>
                <a:ea typeface="+mn-ea"/>
                <a:cs typeface="+mn-cs"/>
              </a:rPr>
              <a:t> with a low potential for recycling and to propose </a:t>
            </a:r>
            <a:r>
              <a:rPr lang="en-US" sz="1200" b="1" i="0" kern="1200" dirty="0" smtClean="0">
                <a:solidFill>
                  <a:schemeClr val="tx1"/>
                </a:solidFill>
                <a:latin typeface="+mn-lt"/>
                <a:ea typeface="+mn-ea"/>
                <a:cs typeface="+mn-cs"/>
              </a:rPr>
              <a:t>eco-innovative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valorisation</a:t>
            </a:r>
            <a:r>
              <a:rPr lang="en-US" sz="1200" b="0" i="0" kern="1200" dirty="0" smtClean="0">
                <a:solidFill>
                  <a:schemeClr val="tx1"/>
                </a:solidFill>
                <a:latin typeface="+mn-lt"/>
                <a:ea typeface="+mn-ea"/>
                <a:cs typeface="+mn-cs"/>
              </a:rPr>
              <a:t> and production solutions.</a:t>
            </a:r>
          </a:p>
          <a:p>
            <a:pPr fontAlgn="base"/>
            <a:r>
              <a:rPr lang="en-US" sz="1200" b="0" i="0" kern="1200" dirty="0" smtClean="0">
                <a:solidFill>
                  <a:schemeClr val="tx1"/>
                </a:solidFill>
                <a:latin typeface="+mn-lt"/>
                <a:ea typeface="+mn-ea"/>
                <a:cs typeface="+mn-cs"/>
              </a:rPr>
              <a:t>To</a:t>
            </a:r>
            <a:r>
              <a:rPr lang="en-US" sz="1200" b="1" i="0" kern="1200" dirty="0" smtClean="0">
                <a:solidFill>
                  <a:schemeClr val="tx1"/>
                </a:solidFill>
                <a:latin typeface="+mn-lt"/>
                <a:ea typeface="+mn-ea"/>
                <a:cs typeface="+mn-cs"/>
              </a:rPr>
              <a:t> assess the transferability to the market </a:t>
            </a:r>
            <a:r>
              <a:rPr lang="en-US" sz="1200" b="0" i="0" kern="1200" dirty="0" smtClean="0">
                <a:solidFill>
                  <a:schemeClr val="tx1"/>
                </a:solidFill>
                <a:latin typeface="+mn-lt"/>
                <a:ea typeface="+mn-ea"/>
                <a:cs typeface="+mn-cs"/>
              </a:rPr>
              <a:t>of the new proposed eco-innovative solutions.</a:t>
            </a: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The solutions include technological and non-technological approaches. The benefits of these solutions will be enhanced by a </a:t>
            </a:r>
            <a:r>
              <a:rPr lang="en-US" sz="1200" b="1" i="0" kern="1200" dirty="0" smtClean="0">
                <a:solidFill>
                  <a:schemeClr val="tx1"/>
                </a:solidFill>
                <a:latin typeface="+mn-lt"/>
                <a:ea typeface="+mn-ea"/>
                <a:cs typeface="+mn-cs"/>
              </a:rPr>
              <a:t>holistic waste data management methodology</a:t>
            </a:r>
            <a:r>
              <a:rPr lang="en-US" sz="1200" b="0" i="0" kern="1200" dirty="0" smtClean="0">
                <a:solidFill>
                  <a:schemeClr val="tx1"/>
                </a:solidFill>
                <a:latin typeface="+mn-lt"/>
                <a:ea typeface="+mn-ea"/>
                <a:cs typeface="+mn-cs"/>
              </a:rPr>
              <a:t>, and will be demonstrated in </a:t>
            </a:r>
            <a:r>
              <a:rPr lang="en-US" sz="1200" b="1" i="0" kern="1200" dirty="0" smtClean="0">
                <a:solidFill>
                  <a:schemeClr val="tx1"/>
                </a:solidFill>
                <a:latin typeface="+mn-lt"/>
                <a:ea typeface="+mn-ea"/>
                <a:cs typeface="+mn-cs"/>
              </a:rPr>
              <a:t>4 complementary urban areas in Europe:</a:t>
            </a:r>
            <a:endParaRPr lang="en-US" sz="1200" b="0" i="0" kern="1200" dirty="0" smtClean="0">
              <a:solidFill>
                <a:schemeClr val="tx1"/>
              </a:solidFill>
              <a:latin typeface="+mn-lt"/>
              <a:ea typeface="+mn-ea"/>
              <a:cs typeface="+mn-cs"/>
            </a:endParaRPr>
          </a:p>
          <a:p>
            <a:endParaRPr lang="fr-FR" dirty="0" smtClean="0"/>
          </a:p>
          <a:p>
            <a:pPr fontAlgn="base"/>
            <a:r>
              <a:rPr lang="fr-FR" dirty="0" smtClean="0"/>
              <a:t>1) </a:t>
            </a:r>
            <a:r>
              <a:rPr lang="fr-FR" dirty="0" err="1" smtClean="0"/>
              <a:t>Zamudio</a:t>
            </a:r>
            <a:r>
              <a:rPr lang="fr-FR" dirty="0" smtClean="0"/>
              <a:t> (Spain) 2) </a:t>
            </a:r>
            <a:r>
              <a:rPr lang="fr-FR" dirty="0" err="1" smtClean="0"/>
              <a:t>Halandri</a:t>
            </a:r>
            <a:r>
              <a:rPr lang="fr-FR" dirty="0" smtClean="0"/>
              <a:t> </a:t>
            </a:r>
            <a:r>
              <a:rPr lang="en-US" sz="1200" u="none" strike="noStrike" kern="1200" dirty="0" smtClean="0">
                <a:solidFill>
                  <a:schemeClr val="tx1"/>
                </a:solidFill>
                <a:latin typeface="+mn-lt"/>
                <a:ea typeface="+mn-ea"/>
                <a:cs typeface="+mn-cs"/>
              </a:rPr>
              <a:t>&gt;</a:t>
            </a:r>
            <a:r>
              <a:rPr lang="en-US" sz="1200" u="none" strike="noStrike" kern="1200" baseline="0" dirty="0" smtClean="0">
                <a:solidFill>
                  <a:schemeClr val="tx1"/>
                </a:solidFill>
                <a:latin typeface="+mn-lt"/>
                <a:ea typeface="+mn-ea"/>
                <a:cs typeface="+mn-cs"/>
              </a:rPr>
              <a:t> </a:t>
            </a:r>
            <a:r>
              <a:rPr lang="en-US" sz="1200" b="1" kern="1200" cap="all" dirty="0" smtClean="0">
                <a:solidFill>
                  <a:schemeClr val="tx1"/>
                </a:solidFill>
                <a:latin typeface="+mn-lt"/>
                <a:ea typeface="+mn-ea"/>
                <a:cs typeface="+mn-cs"/>
              </a:rPr>
              <a:t>PILOT COORDINATOR</a:t>
            </a:r>
            <a:r>
              <a:rPr lang="en-US" sz="1200" b="1" kern="1200" cap="all"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NTUA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Contact: </a:t>
            </a:r>
            <a:r>
              <a:rPr lang="en-US" sz="1200" kern="1200" dirty="0" err="1" smtClean="0">
                <a:solidFill>
                  <a:schemeClr val="tx1"/>
                </a:solidFill>
                <a:latin typeface="+mn-lt"/>
                <a:ea typeface="+mn-ea"/>
                <a:cs typeface="+mn-cs"/>
              </a:rPr>
              <a:t>Gerasimos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Lyberatos</a:t>
            </a:r>
            <a:endParaRPr lang="en-US" sz="1200" kern="1200" dirty="0" smtClean="0">
              <a:solidFill>
                <a:schemeClr val="tx1"/>
              </a:solidFill>
              <a:latin typeface="+mn-lt"/>
              <a:ea typeface="+mn-ea"/>
              <a:cs typeface="+mn-cs"/>
            </a:endParaRPr>
          </a:p>
          <a:p>
            <a:r>
              <a:rPr lang="fr-FR" dirty="0" smtClean="0"/>
              <a:t>3) Seveso (IT) 4) Cascais (Portugal)</a:t>
            </a:r>
          </a:p>
          <a:p>
            <a:endParaRPr lang="el-GR"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latin typeface="+mn-lt"/>
                <a:ea typeface="+mn-ea"/>
                <a:cs typeface="+mn-cs"/>
              </a:rPr>
              <a:t>Source: </a:t>
            </a:r>
            <a:r>
              <a:rPr lang="en-US" dirty="0" smtClean="0">
                <a:hlinkClick r:id="rId3"/>
              </a:rPr>
              <a:t>https://www.politico.eu/article/ranking-how-eu-countries-do-with-the-circular-economy/</a:t>
            </a:r>
            <a:endParaRPr lang="en-US" sz="1200" b="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latin typeface="+mn-lt"/>
                <a:ea typeface="+mn-ea"/>
                <a:cs typeface="+mn-cs"/>
              </a:rPr>
              <a:t>POLITICO's list ranking EU's economies according to circularity (</a:t>
            </a:r>
            <a:r>
              <a:rPr lang="en-US" sz="1200" b="1" i="1" kern="1200" dirty="0" smtClean="0">
                <a:solidFill>
                  <a:schemeClr val="tx1"/>
                </a:solidFill>
                <a:latin typeface="+mn-lt"/>
                <a:ea typeface="+mn-ea"/>
                <a:cs typeface="+mn-cs"/>
              </a:rPr>
              <a:t>POLITICO Europe</a:t>
            </a:r>
            <a:r>
              <a:rPr lang="en-US" sz="1200" b="0" i="1" kern="1200" dirty="0" smtClean="0">
                <a:solidFill>
                  <a:schemeClr val="tx1"/>
                </a:solidFill>
                <a:latin typeface="+mn-lt"/>
                <a:ea typeface="+mn-ea"/>
                <a:cs typeface="+mn-cs"/>
              </a:rPr>
              <a:t> is the European edition of the American news organization </a:t>
            </a:r>
            <a:r>
              <a:rPr lang="en-US" sz="1200" b="0" i="1" u="none" strike="noStrike" kern="1200" dirty="0" smtClean="0">
                <a:solidFill>
                  <a:schemeClr val="tx1"/>
                </a:solidFill>
                <a:latin typeface="+mn-lt"/>
                <a:ea typeface="+mn-ea"/>
                <a:cs typeface="+mn-cs"/>
                <a:hlinkClick r:id="rId4" tooltip="Politico"/>
              </a:rPr>
              <a:t>Politico</a:t>
            </a:r>
            <a:r>
              <a:rPr lang="en-US" sz="1200" b="0" i="1" kern="1200" dirty="0" smtClean="0">
                <a:solidFill>
                  <a:schemeClr val="tx1"/>
                </a:solidFill>
                <a:latin typeface="+mn-lt"/>
                <a:ea typeface="+mn-ea"/>
                <a:cs typeface="+mn-cs"/>
              </a:rPr>
              <a:t> reporting on the </a:t>
            </a:r>
            <a:r>
              <a:rPr lang="en-US" sz="1200" b="0" i="1" u="none" strike="noStrike" kern="1200" dirty="0" smtClean="0">
                <a:solidFill>
                  <a:schemeClr val="tx1"/>
                </a:solidFill>
                <a:latin typeface="+mn-lt"/>
                <a:ea typeface="+mn-ea"/>
                <a:cs typeface="+mn-cs"/>
                <a:hlinkClick r:id="rId5" tooltip="European Union"/>
              </a:rPr>
              <a:t>European Union</a:t>
            </a:r>
            <a:r>
              <a:rPr lang="en-US" sz="1200" b="0" i="1" kern="1200" dirty="0" smtClean="0">
                <a:solidFill>
                  <a:schemeClr val="tx1"/>
                </a:solidFill>
                <a:latin typeface="+mn-lt"/>
                <a:ea typeface="+mn-ea"/>
                <a:cs typeface="+mn-cs"/>
              </a:rPr>
              <a:t>. Its headquarters are located in </a:t>
            </a:r>
            <a:r>
              <a:rPr lang="en-US" sz="1200" b="0" i="1" u="none" strike="noStrike" kern="1200" dirty="0" smtClean="0">
                <a:solidFill>
                  <a:schemeClr val="tx1"/>
                </a:solidFill>
                <a:latin typeface="+mn-lt"/>
                <a:ea typeface="+mn-ea"/>
                <a:cs typeface="+mn-cs"/>
                <a:hlinkClick r:id="rId6" tooltip="Brussels"/>
              </a:rPr>
              <a:t>Brussels</a:t>
            </a:r>
            <a:r>
              <a:rPr lang="en-US" sz="1200" b="0" i="1" kern="1200" dirty="0" smtClean="0">
                <a:solidFill>
                  <a:schemeClr val="tx1"/>
                </a:solidFill>
                <a:latin typeface="+mn-lt"/>
                <a:ea typeface="+mn-ea"/>
                <a:cs typeface="+mn-cs"/>
              </a:rPr>
              <a:t> with additional offices in London, Berlin, Warsaw, Paris, and Frankfurt)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circular economy ranking varies significantly from the </a:t>
            </a:r>
            <a:r>
              <a:rPr lang="en-US" sz="1200" b="0" i="0" u="none" strike="noStrike" kern="1200" dirty="0" smtClean="0">
                <a:solidFill>
                  <a:schemeClr val="tx1"/>
                </a:solidFill>
                <a:latin typeface="+mn-lt"/>
                <a:ea typeface="+mn-ea"/>
                <a:cs typeface="+mn-cs"/>
                <a:hlinkClick r:id="rId7"/>
              </a:rPr>
              <a:t>2018 Environmental Performance Index</a:t>
            </a:r>
            <a:r>
              <a:rPr lang="en-US" sz="1200" b="0" i="0" kern="1200" dirty="0" smtClean="0">
                <a:solidFill>
                  <a:schemeClr val="tx1"/>
                </a:solidFill>
                <a:latin typeface="+mn-lt"/>
                <a:ea typeface="+mn-ea"/>
                <a:cs typeface="+mn-cs"/>
              </a:rPr>
              <a:t>, which is produced in part by the European Commission's Joint Research Centre and which ranks a broader range of environmental policies, from air pollution and emissions to agriculture and biodiversity.</a:t>
            </a:r>
            <a:endParaRPr lang="el-GR"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Source: SEV Business Council for Sustainable Development (EY) founded by the Hellenic Federation of Enterprises (SEV) </a:t>
            </a:r>
            <a:r>
              <a:rPr lang="en-US" dirty="0" smtClean="0">
                <a:hlinkClick r:id="rId3"/>
              </a:rPr>
              <a:t>https://en.sev.org.gr/wp-content/uploads/2018/06/EY_Study_on_the_Circular_Economy_BRIEF-EDITION_0.pdf</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228600" indent="-228600">
              <a:buAutoNum type="arabicParenR"/>
            </a:pPr>
            <a:r>
              <a:rPr lang="en-US" sz="1200" b="1" kern="1200" baseline="0" dirty="0" smtClean="0">
                <a:solidFill>
                  <a:schemeClr val="tx1"/>
                </a:solidFill>
                <a:latin typeface="+mn-lt"/>
                <a:ea typeface="+mn-ea"/>
                <a:cs typeface="+mn-cs"/>
              </a:rPr>
              <a:t>Delays in implementation and failures in actual implementation of the European legal framework on the Circular Economy </a:t>
            </a:r>
          </a:p>
          <a:p>
            <a:pPr marL="228600" indent="-228600">
              <a:buFont typeface="Arial" charset="0"/>
              <a:buChar char="•"/>
            </a:pPr>
            <a:r>
              <a:rPr lang="en-US" sz="1200" kern="1200" baseline="0" dirty="0" smtClean="0">
                <a:solidFill>
                  <a:schemeClr val="tx1"/>
                </a:solidFill>
                <a:latin typeface="+mn-lt"/>
                <a:ea typeface="+mn-ea"/>
                <a:cs typeface="+mn-cs"/>
              </a:rPr>
              <a:t>existence of concurrent and contradictory legislations and regulations</a:t>
            </a:r>
          </a:p>
          <a:p>
            <a:pPr marL="228600" indent="-228600">
              <a:buFont typeface="Arial" charset="0"/>
              <a:buChar char="•"/>
            </a:pPr>
            <a:r>
              <a:rPr lang="en-US" sz="1200" kern="1200" baseline="0" dirty="0" smtClean="0">
                <a:solidFill>
                  <a:schemeClr val="tx1"/>
                </a:solidFill>
                <a:latin typeface="+mn-lt"/>
                <a:ea typeface="+mn-ea"/>
                <a:cs typeface="+mn-cs"/>
              </a:rPr>
              <a:t>non transparent and deficient licensing regimes for Circular Economy activities</a:t>
            </a:r>
          </a:p>
          <a:p>
            <a:pPr marL="228600" indent="-228600">
              <a:buFont typeface="Arial" charset="0"/>
              <a:buChar char="•"/>
            </a:pPr>
            <a:r>
              <a:rPr lang="en-US" sz="1200" kern="1200" baseline="0" dirty="0" smtClean="0">
                <a:solidFill>
                  <a:schemeClr val="tx1"/>
                </a:solidFill>
                <a:latin typeface="+mn-lt"/>
                <a:ea typeface="+mn-ea"/>
                <a:cs typeface="+mn-cs"/>
              </a:rPr>
              <a:t>lack of law enforcement</a:t>
            </a:r>
          </a:p>
          <a:p>
            <a:pPr marL="228600" indent="-228600">
              <a:buFont typeface="Arial" charset="0"/>
              <a:buChar char="•"/>
            </a:pPr>
            <a:r>
              <a:rPr lang="en-US" sz="1200" kern="1200" baseline="0" dirty="0" smtClean="0">
                <a:solidFill>
                  <a:schemeClr val="tx1"/>
                </a:solidFill>
                <a:latin typeface="+mn-lt"/>
                <a:ea typeface="+mn-ea"/>
                <a:cs typeface="+mn-cs"/>
              </a:rPr>
              <a:t>absence of sufficient audit mechanisms and subsequent delays in the imposition of administrative fines. </a:t>
            </a:r>
          </a:p>
          <a:p>
            <a:pPr marL="228600" indent="-228600">
              <a:buFont typeface="Arial" charset="0"/>
              <a:buChar char="•"/>
            </a:pPr>
            <a:endParaRPr lang="en-US" sz="1200" kern="1200" baseline="0" dirty="0" smtClean="0">
              <a:solidFill>
                <a:schemeClr val="tx1"/>
              </a:solidFill>
              <a:latin typeface="+mn-lt"/>
              <a:ea typeface="+mn-ea"/>
              <a:cs typeface="+mn-cs"/>
            </a:endParaRPr>
          </a:p>
          <a:p>
            <a:pPr marL="228600" indent="-228600">
              <a:buFont typeface="Arial" charset="0"/>
              <a:buNone/>
            </a:pPr>
            <a:r>
              <a:rPr lang="en-US" sz="1200" i="1" kern="1200" baseline="0" dirty="0" smtClean="0">
                <a:solidFill>
                  <a:schemeClr val="tx1"/>
                </a:solidFill>
                <a:latin typeface="+mn-lt"/>
                <a:ea typeface="+mn-ea"/>
                <a:cs typeface="+mn-cs"/>
              </a:rPr>
              <a:t>Graph 1</a:t>
            </a:r>
            <a:r>
              <a:rPr lang="en-US" sz="1200" kern="1200" baseline="0" dirty="0" smtClean="0">
                <a:solidFill>
                  <a:schemeClr val="tx1"/>
                </a:solidFill>
                <a:latin typeface="+mn-lt"/>
                <a:ea typeface="+mn-ea"/>
                <a:cs typeface="+mn-cs"/>
              </a:rPr>
              <a:t>&gt; Delays in most cases seem to exceed the period of one or two years following the implementation deadline. </a:t>
            </a:r>
          </a:p>
          <a:p>
            <a:pPr marL="228600" indent="-228600">
              <a:buFont typeface="Arial" charset="0"/>
              <a:buNone/>
            </a:pPr>
            <a:r>
              <a:rPr lang="en-US" sz="1200" kern="1200" baseline="0" dirty="0" smtClean="0">
                <a:solidFill>
                  <a:schemeClr val="tx1"/>
                </a:solidFill>
                <a:latin typeface="+mn-lt"/>
                <a:ea typeface="+mn-ea"/>
                <a:cs typeface="+mn-cs"/>
              </a:rPr>
              <a:t>Graph 2 &gt; An indicative example is found on implementation of Directive 94/62/EC on packaging and packaging waste, of 20 December 1994. Member States were required to comply with this Directive before the 30th of June 1996. In Greece, Law 2939/2001 implementing 94/62/EC Directive, was set into force on 6.8.2001, 5 years following the implementation deadline. As per art. 24 of said legislation, the </a:t>
            </a:r>
            <a:r>
              <a:rPr lang="en-US" sz="1200" b="1" kern="1200" baseline="0" dirty="0" smtClean="0">
                <a:solidFill>
                  <a:schemeClr val="tx1"/>
                </a:solidFill>
                <a:latin typeface="+mn-lt"/>
                <a:ea typeface="+mn-ea"/>
                <a:cs typeface="+mn-cs"/>
              </a:rPr>
              <a:t>National Organization for the Alternative Management of Packaging </a:t>
            </a:r>
            <a:r>
              <a:rPr lang="en-US" sz="1200" kern="1200" baseline="0" dirty="0" smtClean="0">
                <a:solidFill>
                  <a:schemeClr val="tx1"/>
                </a:solidFill>
                <a:latin typeface="+mn-lt"/>
                <a:ea typeface="+mn-ea"/>
                <a:cs typeface="+mn-cs"/>
              </a:rPr>
              <a:t>and Other Waste was established with the objective to draw the national strategy for alternative management of packaging. However the legislative act for </a:t>
            </a:r>
            <a:r>
              <a:rPr lang="en-US" sz="1200" b="1" kern="1200" baseline="0" dirty="0" smtClean="0">
                <a:solidFill>
                  <a:schemeClr val="tx1"/>
                </a:solidFill>
                <a:latin typeface="+mn-lt"/>
                <a:ea typeface="+mn-ea"/>
                <a:cs typeface="+mn-cs"/>
              </a:rPr>
              <a:t>the set-up and operation of this organization was issued only in 2008</a:t>
            </a:r>
            <a:r>
              <a:rPr lang="en-US" sz="1200" kern="1200" baseline="0" dirty="0" smtClean="0">
                <a:solidFill>
                  <a:schemeClr val="tx1"/>
                </a:solidFill>
                <a:latin typeface="+mn-lt"/>
                <a:ea typeface="+mn-ea"/>
                <a:cs typeface="+mn-cs"/>
              </a:rPr>
              <a:t> (P.D. 170/2008). It is therefore evidenced that there was in fact a delay of </a:t>
            </a:r>
            <a:r>
              <a:rPr lang="en-US" sz="1200" b="1" kern="1200" baseline="0" dirty="0" smtClean="0">
                <a:solidFill>
                  <a:schemeClr val="tx1"/>
                </a:solidFill>
                <a:latin typeface="+mn-lt"/>
                <a:ea typeface="+mn-ea"/>
                <a:cs typeface="+mn-cs"/>
              </a:rPr>
              <a:t>12 years </a:t>
            </a:r>
            <a:r>
              <a:rPr lang="en-US" sz="1200" kern="1200" baseline="0" dirty="0" smtClean="0">
                <a:solidFill>
                  <a:schemeClr val="tx1"/>
                </a:solidFill>
                <a:latin typeface="+mn-lt"/>
                <a:ea typeface="+mn-ea"/>
                <a:cs typeface="+mn-cs"/>
              </a:rPr>
              <a:t>for the actual implementation of this Directive. </a:t>
            </a:r>
            <a:endParaRPr lang="el-GR"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study reveals that most of the sectors included under scope are in an early transitional phase towards the Circular Economy. This is true in terms of the adoption of mostly one type of circular model, which for most sectors was found to be ‘Resource Recovery’. </a:t>
            </a:r>
          </a:p>
          <a:p>
            <a:endParaRPr lang="en-US" sz="1200" kern="1200" baseline="0" dirty="0" smtClean="0">
              <a:solidFill>
                <a:schemeClr val="tx1"/>
              </a:solidFill>
              <a:latin typeface="+mn-lt"/>
              <a:ea typeface="+mn-ea"/>
              <a:cs typeface="+mn-cs"/>
            </a:endParaRPr>
          </a:p>
          <a:p>
            <a:r>
              <a:rPr lang="en-US" sz="1200" u="sng" kern="1200" baseline="0" dirty="0" smtClean="0">
                <a:solidFill>
                  <a:schemeClr val="tx1"/>
                </a:solidFill>
                <a:latin typeface="+mn-lt"/>
                <a:ea typeface="+mn-ea"/>
                <a:cs typeface="+mn-cs"/>
              </a:rPr>
              <a:t>Circular Supplies: </a:t>
            </a:r>
            <a:r>
              <a:rPr lang="en-US" sz="1200" kern="1200" baseline="0" dirty="0" smtClean="0">
                <a:solidFill>
                  <a:schemeClr val="tx1"/>
                </a:solidFill>
                <a:latin typeface="+mn-lt"/>
                <a:ea typeface="+mn-ea"/>
                <a:cs typeface="+mn-cs"/>
              </a:rPr>
              <a:t>0</a:t>
            </a:r>
          </a:p>
          <a:p>
            <a:r>
              <a:rPr lang="en-US" sz="1200" u="sng" kern="1200" baseline="0" dirty="0" smtClean="0">
                <a:solidFill>
                  <a:schemeClr val="tx1"/>
                </a:solidFill>
                <a:latin typeface="+mn-lt"/>
                <a:ea typeface="+mn-ea"/>
                <a:cs typeface="+mn-cs"/>
              </a:rPr>
              <a:t>Resource Recovery: </a:t>
            </a:r>
            <a:r>
              <a:rPr lang="en-US" sz="1200" b="1" kern="1200" baseline="0" dirty="0" smtClean="0">
                <a:solidFill>
                  <a:schemeClr val="tx1"/>
                </a:solidFill>
                <a:latin typeface="+mn-lt"/>
                <a:ea typeface="+mn-ea"/>
                <a:cs typeface="+mn-cs"/>
              </a:rPr>
              <a:t>Resource recovery model currently applied in Steel sector: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Steel industry, </a:t>
            </a:r>
            <a:r>
              <a:rPr lang="en-US" sz="1200" b="1" kern="1200" baseline="0" dirty="0" smtClean="0">
                <a:solidFill>
                  <a:schemeClr val="tx1"/>
                </a:solidFill>
                <a:latin typeface="+mn-lt"/>
                <a:ea typeface="+mn-ea"/>
                <a:cs typeface="+mn-cs"/>
              </a:rPr>
              <a:t>uses exclusively scrap as its primary resource </a:t>
            </a:r>
            <a:r>
              <a:rPr lang="en-US" sz="1200" kern="1200" baseline="0" dirty="0" smtClean="0">
                <a:solidFill>
                  <a:schemeClr val="tx1"/>
                </a:solidFill>
                <a:latin typeface="+mn-lt"/>
                <a:ea typeface="+mn-ea"/>
                <a:cs typeface="+mn-cs"/>
              </a:rPr>
              <a:t>for the production of steel, thus reclaiming this valuable resource which would otherwise end up in landfills. All Greek steel makers apply the model of resource recovery, currently also widely applied by the steel makers in the EU. </a:t>
            </a:r>
          </a:p>
          <a:p>
            <a:endParaRPr lang="en-US" sz="1200" b="1" kern="1200" baseline="0" dirty="0" smtClean="0">
              <a:solidFill>
                <a:schemeClr val="tx1"/>
              </a:solidFill>
              <a:latin typeface="+mn-lt"/>
              <a:ea typeface="+mn-ea"/>
              <a:cs typeface="+mn-cs"/>
            </a:endParaRPr>
          </a:p>
          <a:p>
            <a:r>
              <a:rPr lang="en-US" sz="1200" b="0" u="sng" kern="1200" baseline="0" dirty="0" smtClean="0">
                <a:solidFill>
                  <a:schemeClr val="tx1"/>
                </a:solidFill>
                <a:latin typeface="+mn-lt"/>
                <a:ea typeface="+mn-ea"/>
                <a:cs typeface="+mn-cs"/>
              </a:rPr>
              <a:t>Product life extension: </a:t>
            </a:r>
            <a:r>
              <a:rPr lang="en-US" sz="1200" b="1" kern="1200" baseline="0" dirty="0" smtClean="0">
                <a:solidFill>
                  <a:schemeClr val="tx1"/>
                </a:solidFill>
                <a:latin typeface="+mn-lt"/>
                <a:ea typeface="+mn-ea"/>
                <a:cs typeface="+mn-cs"/>
              </a:rPr>
              <a:t>currently applied in Construction sector: </a:t>
            </a:r>
          </a:p>
          <a:p>
            <a:r>
              <a:rPr lang="en-US" sz="1200" kern="1200" baseline="0" dirty="0" smtClean="0">
                <a:solidFill>
                  <a:schemeClr val="tx1"/>
                </a:solidFill>
                <a:latin typeface="+mn-lt"/>
                <a:ea typeface="+mn-ea"/>
                <a:cs typeface="+mn-cs"/>
              </a:rPr>
              <a:t>Product life extension is currently a mainstream practice for the Construction sector. This is the case for </a:t>
            </a:r>
            <a:r>
              <a:rPr lang="en-US" sz="1200" u="sng" kern="1200" baseline="0" dirty="0" smtClean="0">
                <a:solidFill>
                  <a:schemeClr val="tx1"/>
                </a:solidFill>
                <a:latin typeface="+mn-lt"/>
                <a:ea typeface="+mn-ea"/>
                <a:cs typeface="+mn-cs"/>
              </a:rPr>
              <a:t>maintenance and reparation of construction projects</a:t>
            </a:r>
            <a:r>
              <a:rPr lang="en-US" sz="1200" kern="1200" baseline="0" dirty="0" smtClean="0">
                <a:solidFill>
                  <a:schemeClr val="tx1"/>
                </a:solidFill>
                <a:latin typeface="+mn-lt"/>
                <a:ea typeface="+mn-ea"/>
                <a:cs typeface="+mn-cs"/>
              </a:rPr>
              <a:t>, as well as renovations in buildings. Extending the lifetime of a construction project is generally the preferred option against starting a new construction project from the beginning. </a:t>
            </a:r>
          </a:p>
          <a:p>
            <a:endParaRPr lang="en-US" sz="1200" kern="1200" baseline="0" dirty="0" smtClean="0">
              <a:solidFill>
                <a:schemeClr val="tx1"/>
              </a:solidFill>
              <a:latin typeface="+mn-lt"/>
              <a:ea typeface="+mn-ea"/>
              <a:cs typeface="+mn-cs"/>
            </a:endParaRPr>
          </a:p>
          <a:p>
            <a:r>
              <a:rPr lang="en-US" sz="1200" b="0" u="sng" kern="1200" baseline="0" dirty="0" smtClean="0">
                <a:solidFill>
                  <a:schemeClr val="tx1"/>
                </a:solidFill>
                <a:latin typeface="+mn-lt"/>
                <a:ea typeface="+mn-ea"/>
                <a:cs typeface="+mn-cs"/>
              </a:rPr>
              <a:t>Sharing platforms: </a:t>
            </a:r>
            <a:r>
              <a:rPr lang="en-US" sz="1200" b="1" kern="1200" baseline="0" dirty="0" smtClean="0">
                <a:solidFill>
                  <a:schemeClr val="tx1"/>
                </a:solidFill>
                <a:latin typeface="+mn-lt"/>
                <a:ea typeface="+mn-ea"/>
                <a:cs typeface="+mn-cs"/>
              </a:rPr>
              <a:t>currently applied in the Electricity sector: </a:t>
            </a:r>
          </a:p>
          <a:p>
            <a:r>
              <a:rPr lang="en-US" sz="1200" b="1" kern="1200" baseline="0" dirty="0" smtClean="0">
                <a:solidFill>
                  <a:schemeClr val="tx1"/>
                </a:solidFill>
                <a:latin typeface="+mn-lt"/>
                <a:ea typeface="+mn-ea"/>
                <a:cs typeface="+mn-cs"/>
              </a:rPr>
              <a:t>All electricity producers share a common transmission and distribution platform. </a:t>
            </a:r>
            <a:r>
              <a:rPr lang="en-US" sz="1200" kern="1200" baseline="0" dirty="0" smtClean="0">
                <a:solidFill>
                  <a:schemeClr val="tx1"/>
                </a:solidFill>
                <a:latin typeface="+mn-lt"/>
                <a:ea typeface="+mn-ea"/>
                <a:cs typeface="+mn-cs"/>
              </a:rPr>
              <a:t>The sharing platforms business model aims at increasing the utilization and value obtained from products and assets by promoting sharing among different users. Energy producers benefit from the use of the common networks avoiding unnecessary infrastructure development costs and at the same time the utilization of the existing transmission system and distribution network is maximized.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fr-FR" dirty="0" err="1" smtClean="0">
                <a:solidFill>
                  <a:srgbClr val="FF0000"/>
                </a:solidFill>
              </a:rPr>
              <a:t>Calculation</a:t>
            </a:r>
            <a:r>
              <a:rPr lang="fr-FR" dirty="0" smtClean="0">
                <a:solidFill>
                  <a:srgbClr val="FF0000"/>
                </a:solidFill>
              </a:rPr>
              <a:t> of</a:t>
            </a:r>
            <a:r>
              <a:rPr lang="fr-FR" baseline="0" dirty="0" smtClean="0">
                <a:solidFill>
                  <a:srgbClr val="FF0000"/>
                </a:solidFill>
              </a:rPr>
              <a:t> the values</a:t>
            </a:r>
            <a:r>
              <a:rPr lang="el-GR" baseline="0" dirty="0" smtClean="0">
                <a:solidFill>
                  <a:srgbClr val="FF0000"/>
                </a:solidFill>
              </a:rPr>
              <a:t>??????</a:t>
            </a:r>
            <a:endParaRPr lang="el-GR" dirty="0">
              <a:solidFill>
                <a:srgbClr val="FF0000"/>
              </a:solidFill>
            </a:endParaRPr>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dirty="0" smtClean="0"/>
              <a:t>3)</a:t>
            </a:r>
            <a:r>
              <a:rPr lang="en-US" baseline="0" dirty="0" smtClean="0"/>
              <a:t> </a:t>
            </a:r>
            <a:r>
              <a:rPr lang="en-US" sz="1200" kern="1200" baseline="0" dirty="0" smtClean="0">
                <a:solidFill>
                  <a:schemeClr val="tx1"/>
                </a:solidFill>
                <a:latin typeface="+mn-lt"/>
                <a:ea typeface="+mn-ea"/>
                <a:cs typeface="+mn-cs"/>
              </a:rPr>
              <a:t>Non-renewable sources are the main source of energy for all sectors under scope (</a:t>
            </a:r>
            <a:endParaRPr lang="el-G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1.Aluminium </a:t>
            </a:r>
          </a:p>
          <a:p>
            <a:r>
              <a:rPr lang="en-US" sz="1200" kern="1200" baseline="0" dirty="0" smtClean="0">
                <a:solidFill>
                  <a:schemeClr val="tx1"/>
                </a:solidFill>
                <a:latin typeface="+mn-lt"/>
                <a:ea typeface="+mn-ea"/>
                <a:cs typeface="+mn-cs"/>
              </a:rPr>
              <a:t>2.Cement </a:t>
            </a:r>
          </a:p>
          <a:p>
            <a:r>
              <a:rPr lang="en-US" sz="1200" kern="1200" baseline="0" dirty="0" smtClean="0">
                <a:solidFill>
                  <a:schemeClr val="tx1"/>
                </a:solidFill>
                <a:latin typeface="+mn-lt"/>
                <a:ea typeface="+mn-ea"/>
                <a:cs typeface="+mn-cs"/>
              </a:rPr>
              <a:t>3.Construction </a:t>
            </a:r>
          </a:p>
          <a:p>
            <a:r>
              <a:rPr lang="en-US" sz="1200" kern="1200" baseline="0" dirty="0" smtClean="0">
                <a:solidFill>
                  <a:schemeClr val="tx1"/>
                </a:solidFill>
                <a:latin typeface="+mn-lt"/>
                <a:ea typeface="+mn-ea"/>
                <a:cs typeface="+mn-cs"/>
              </a:rPr>
              <a:t>4.Electricity </a:t>
            </a:r>
          </a:p>
          <a:p>
            <a:r>
              <a:rPr lang="en-US" sz="1200" kern="1200" baseline="0" dirty="0" smtClean="0">
                <a:solidFill>
                  <a:schemeClr val="tx1"/>
                </a:solidFill>
                <a:latin typeface="+mn-lt"/>
                <a:ea typeface="+mn-ea"/>
                <a:cs typeface="+mn-cs"/>
              </a:rPr>
              <a:t>5.Food &amp; Beverage </a:t>
            </a:r>
          </a:p>
          <a:p>
            <a:r>
              <a:rPr lang="en-US" sz="1200" kern="1200" baseline="0" dirty="0" smtClean="0">
                <a:solidFill>
                  <a:schemeClr val="tx1"/>
                </a:solidFill>
                <a:latin typeface="+mn-lt"/>
                <a:ea typeface="+mn-ea"/>
                <a:cs typeface="+mn-cs"/>
              </a:rPr>
              <a:t>6.Information and Communications Technology (ICT) </a:t>
            </a:r>
          </a:p>
          <a:p>
            <a:r>
              <a:rPr lang="en-US" sz="1200" kern="1200" baseline="0" dirty="0" smtClean="0">
                <a:solidFill>
                  <a:schemeClr val="tx1"/>
                </a:solidFill>
                <a:latin typeface="+mn-lt"/>
                <a:ea typeface="+mn-ea"/>
                <a:cs typeface="+mn-cs"/>
              </a:rPr>
              <a:t>7.Refining </a:t>
            </a:r>
          </a:p>
          <a:p>
            <a:r>
              <a:rPr lang="en-US" sz="1200" kern="1200" baseline="0" dirty="0" smtClean="0">
                <a:solidFill>
                  <a:schemeClr val="tx1"/>
                </a:solidFill>
                <a:latin typeface="+mn-lt"/>
                <a:ea typeface="+mn-ea"/>
                <a:cs typeface="+mn-cs"/>
              </a:rPr>
              <a:t>8.Steel)</a:t>
            </a:r>
          </a:p>
          <a:p>
            <a:r>
              <a:rPr lang="en-US" sz="1200" kern="1200" baseline="0" dirty="0" smtClean="0">
                <a:solidFill>
                  <a:schemeClr val="tx1"/>
                </a:solidFill>
                <a:latin typeface="+mn-lt"/>
                <a:ea typeface="+mn-ea"/>
                <a:cs typeface="+mn-cs"/>
              </a:rPr>
              <a:t>, a key characteristic of a linear economy. This is due to the fact </a:t>
            </a:r>
            <a:r>
              <a:rPr lang="en-US" sz="1200" b="1" kern="1200" baseline="0" dirty="0" smtClean="0">
                <a:solidFill>
                  <a:schemeClr val="tx1"/>
                </a:solidFill>
                <a:latin typeface="+mn-lt"/>
                <a:ea typeface="+mn-ea"/>
                <a:cs typeface="+mn-cs"/>
              </a:rPr>
              <a:t>that all of the sectors under the scope of the study use electricity from the national grid </a:t>
            </a:r>
            <a:r>
              <a:rPr lang="en-US" sz="1200" kern="1200" baseline="0" dirty="0" smtClean="0">
                <a:solidFill>
                  <a:schemeClr val="tx1"/>
                </a:solidFill>
                <a:latin typeface="+mn-lt"/>
                <a:ea typeface="+mn-ea"/>
                <a:cs typeface="+mn-cs"/>
              </a:rPr>
              <a:t>as their primary source of energy, which mainly originates from non-renewable sources.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4) Mixed waste in Greece is collected by local authorities in cooperation with the Hellenic Recovery Recycling Corporation. The collected waste is either </a:t>
            </a:r>
            <a:r>
              <a:rPr lang="en-US" sz="1200" kern="1200" baseline="0" dirty="0" err="1" smtClean="0">
                <a:solidFill>
                  <a:schemeClr val="tx1"/>
                </a:solidFill>
                <a:latin typeface="+mn-lt"/>
                <a:ea typeface="+mn-ea"/>
                <a:cs typeface="+mn-cs"/>
              </a:rPr>
              <a:t>landfilled</a:t>
            </a:r>
            <a:r>
              <a:rPr lang="en-US" sz="1200" kern="1200" baseline="0" dirty="0" smtClean="0">
                <a:solidFill>
                  <a:schemeClr val="tx1"/>
                </a:solidFill>
                <a:latin typeface="+mn-lt"/>
                <a:ea typeface="+mn-ea"/>
                <a:cs typeface="+mn-cs"/>
              </a:rPr>
              <a:t> or subject to treatment in </a:t>
            </a:r>
            <a:r>
              <a:rPr lang="el-GR" sz="1200" kern="1200" baseline="0" dirty="0" smtClean="0">
                <a:solidFill>
                  <a:schemeClr val="tx1"/>
                </a:solidFill>
                <a:latin typeface="+mn-lt"/>
                <a:ea typeface="+mn-ea"/>
                <a:cs typeface="+mn-cs"/>
              </a:rPr>
              <a:t>ΜΒΤ </a:t>
            </a:r>
            <a:r>
              <a:rPr lang="en-US" sz="1200" kern="1200" baseline="0" dirty="0" smtClean="0">
                <a:solidFill>
                  <a:schemeClr val="tx1"/>
                </a:solidFill>
                <a:latin typeface="+mn-lt"/>
                <a:ea typeface="+mn-ea"/>
                <a:cs typeface="+mn-cs"/>
              </a:rPr>
              <a:t>plant</a:t>
            </a:r>
            <a:r>
              <a:rPr lang="fr-FR" sz="1200" kern="1200" baseline="0" dirty="0"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 Household bio-waste in Greece is mostly food waste (resulting from the consumption phase) and according to the national waste management plan approximately 44% of municipal waste is bio-waste; the majority of which being food waste, and overall, municipal waste is currently </a:t>
            </a:r>
            <a:r>
              <a:rPr lang="en-US" sz="1200" kern="1200" baseline="0" dirty="0" err="1" smtClean="0">
                <a:solidFill>
                  <a:schemeClr val="tx1"/>
                </a:solidFill>
                <a:latin typeface="+mn-lt"/>
                <a:ea typeface="+mn-ea"/>
                <a:cs typeface="+mn-cs"/>
              </a:rPr>
              <a:t>landfilled</a:t>
            </a:r>
            <a:r>
              <a:rPr lang="en-US" sz="1200" kern="1200" baseline="0" dirty="0" smtClean="0">
                <a:solidFill>
                  <a:schemeClr val="tx1"/>
                </a:solidFill>
                <a:latin typeface="+mn-lt"/>
                <a:ea typeface="+mn-ea"/>
                <a:cs typeface="+mn-cs"/>
              </a:rPr>
              <a:t> with only 19% getting recovered. However, during the processing phase, resource recovery takes place and bio waste produced is used by the same and other industries as input resources. For example, bio waste is used for the production of animal food. </a:t>
            </a:r>
            <a:endParaRPr lang="el-GR"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fr-FR" dirty="0" smtClean="0"/>
              <a:t>National Action Plan </a:t>
            </a:r>
            <a:r>
              <a:rPr lang="fr-FR" baseline="0" dirty="0" err="1" smtClean="0"/>
              <a:t>includes</a:t>
            </a:r>
            <a:r>
              <a:rPr lang="fr-FR" baseline="0" dirty="0" smtClean="0"/>
              <a:t>:</a:t>
            </a:r>
          </a:p>
          <a:p>
            <a:endParaRPr lang="fr-FR" baseline="0" dirty="0" smtClean="0"/>
          </a:p>
          <a:p>
            <a:r>
              <a:rPr lang="en-US" sz="1200" b="0" kern="1200" baseline="0" dirty="0" smtClean="0">
                <a:solidFill>
                  <a:schemeClr val="tx1"/>
                </a:solidFill>
                <a:latin typeface="+mn-lt"/>
                <a:ea typeface="+mn-ea"/>
                <a:cs typeface="+mn-cs"/>
              </a:rPr>
              <a:t>1. Regulatory and Legislative Reforms </a:t>
            </a:r>
          </a:p>
          <a:p>
            <a:r>
              <a:rPr lang="en-US" sz="1200" b="0" kern="1200" baseline="0" dirty="0" smtClean="0">
                <a:solidFill>
                  <a:schemeClr val="tx1"/>
                </a:solidFill>
                <a:latin typeface="+mn-lt"/>
                <a:ea typeface="+mn-ea"/>
                <a:cs typeface="+mn-cs"/>
              </a:rPr>
              <a:t>2. Actions to improve financing </a:t>
            </a:r>
          </a:p>
          <a:p>
            <a:r>
              <a:rPr lang="en-US" sz="1200" b="0" kern="1200" baseline="0" dirty="0" smtClean="0">
                <a:solidFill>
                  <a:schemeClr val="tx1"/>
                </a:solidFill>
                <a:latin typeface="+mn-lt"/>
                <a:ea typeface="+mn-ea"/>
                <a:cs typeface="+mn-cs"/>
              </a:rPr>
              <a:t>3. Know-how and Information Actions </a:t>
            </a:r>
          </a:p>
          <a:p>
            <a:r>
              <a:rPr lang="en-US" sz="1200" b="0" kern="1200" baseline="0" dirty="0" smtClean="0">
                <a:solidFill>
                  <a:schemeClr val="tx1"/>
                </a:solidFill>
                <a:latin typeface="+mn-lt"/>
                <a:ea typeface="+mn-ea"/>
                <a:cs typeface="+mn-cs"/>
              </a:rPr>
              <a:t>4. Governance Actions </a:t>
            </a:r>
          </a:p>
          <a:p>
            <a:endParaRPr lang="en-US" sz="1200" b="0" kern="1200" baseline="0" dirty="0" smtClean="0">
              <a:solidFill>
                <a:schemeClr val="tx1"/>
              </a:solidFill>
              <a:latin typeface="+mn-lt"/>
              <a:ea typeface="+mn-ea"/>
              <a:cs typeface="+mn-cs"/>
            </a:endParaRPr>
          </a:p>
          <a:p>
            <a:r>
              <a:rPr lang="el-GR" b="0" dirty="0" smtClean="0"/>
              <a:t>Υπουργείο</a:t>
            </a:r>
            <a:r>
              <a:rPr lang="el-GR" b="0" baseline="0" dirty="0" smtClean="0"/>
              <a:t> Περιβάλλοντος &amp; Ενέργειας: </a:t>
            </a:r>
            <a:r>
              <a:rPr lang="fr-FR" dirty="0" smtClean="0"/>
              <a:t> </a:t>
            </a:r>
            <a:r>
              <a:rPr lang="en-US" dirty="0" smtClean="0">
                <a:hlinkClick r:id="rId3"/>
              </a:rPr>
              <a:t>http://www.ypeka.gr/LinkClick.aspx?fileticket=pYSLQXgjjOU%3D&amp;tabid=37&amp;language=en-US</a:t>
            </a:r>
            <a:r>
              <a:rPr lang="fr-FR" baseline="0" dirty="0" smtClean="0"/>
              <a:t> </a:t>
            </a:r>
            <a:endParaRPr lang="el-GR" b="0"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hlinkClick r:id="rId3"/>
              </a:rPr>
              <a:t>https://klimiscoal.gr/en/</a:t>
            </a:r>
            <a:endParaRPr lang="en-US" dirty="0" smtClean="0"/>
          </a:p>
          <a:p>
            <a:endParaRPr lang="el-GR"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Description: </a:t>
            </a:r>
          </a:p>
          <a:p>
            <a:r>
              <a:rPr lang="en-US" sz="1200" b="0" i="0" kern="1200" dirty="0" smtClean="0">
                <a:solidFill>
                  <a:schemeClr val="tx1"/>
                </a:solidFill>
                <a:latin typeface="+mn-lt"/>
                <a:ea typeface="+mn-ea"/>
                <a:cs typeface="+mn-cs"/>
              </a:rPr>
              <a:t>Since its establishment in 1968, KLIMIS has been using the woody part of Greek olive pits as heating fuel for its kiln in order to bake lime stones, and produce lime pulp (putty lime) for use in building construction and lime powder (quick lime) for use in agriculture.</a:t>
            </a:r>
          </a:p>
          <a:p>
            <a:r>
              <a:rPr lang="en-US" sz="1200" b="0" i="0" kern="1200" dirty="0" smtClean="0">
                <a:solidFill>
                  <a:schemeClr val="tx1"/>
                </a:solidFill>
                <a:latin typeface="+mn-lt"/>
                <a:ea typeface="+mn-ea"/>
                <a:cs typeface="+mn-cs"/>
              </a:rPr>
              <a:t>The woody part of olive pits (a by-product from </a:t>
            </a:r>
            <a:r>
              <a:rPr lang="en-US" sz="1200" b="0" i="0" kern="1200" dirty="0" err="1" smtClean="0">
                <a:solidFill>
                  <a:schemeClr val="tx1"/>
                </a:solidFill>
                <a:latin typeface="+mn-lt"/>
                <a:ea typeface="+mn-ea"/>
                <a:cs typeface="+mn-cs"/>
              </a:rPr>
              <a:t>pomace</a:t>
            </a:r>
            <a:r>
              <a:rPr lang="en-US" sz="1200" b="0" i="0" kern="1200" dirty="0" smtClean="0">
                <a:solidFill>
                  <a:schemeClr val="tx1"/>
                </a:solidFill>
                <a:latin typeface="+mn-lt"/>
                <a:ea typeface="+mn-ea"/>
                <a:cs typeface="+mn-cs"/>
              </a:rPr>
              <a:t> factories) is a solid and sustainable biomass fuel, and therefore a renewable energy source derived from the process of collecting olive oil. KLIMIS compresses olive pits either in an oval shape to create briquettes or in a polygonal shape to create logs (with a hole along their axes) suitable for stoves, wood boilers, </a:t>
            </a:r>
            <a:r>
              <a:rPr lang="en-US" sz="1200" b="0" i="0" kern="1200" dirty="0" err="1" smtClean="0">
                <a:solidFill>
                  <a:schemeClr val="tx1"/>
                </a:solidFill>
                <a:latin typeface="+mn-lt"/>
                <a:ea typeface="+mn-ea"/>
                <a:cs typeface="+mn-cs"/>
              </a:rPr>
              <a:t>pyrolisis</a:t>
            </a:r>
            <a:r>
              <a:rPr lang="en-US" sz="1200" b="0" i="0" kern="1200" dirty="0" smtClean="0">
                <a:solidFill>
                  <a:schemeClr val="tx1"/>
                </a:solidFill>
                <a:latin typeface="+mn-lt"/>
                <a:ea typeface="+mn-ea"/>
                <a:cs typeface="+mn-cs"/>
              </a:rPr>
              <a:t> boilers and fireplaces. They are 100% natural products, free from chemicals and have a high heating power of 5153kcal/kg.</a:t>
            </a:r>
          </a:p>
          <a:p>
            <a:r>
              <a:rPr lang="en-US" sz="1200" b="0" i="0" kern="1200" dirty="0" smtClean="0">
                <a:solidFill>
                  <a:schemeClr val="tx1"/>
                </a:solidFill>
                <a:latin typeface="+mn-lt"/>
                <a:ea typeface="+mn-ea"/>
                <a:cs typeface="+mn-cs"/>
              </a:rPr>
              <a:t>Since 1992, after lengthy experiments, KLIMIS has also been collecting the black powder produced by the incomplete combustion of the woody part of olive pits in the kiln to create </a:t>
            </a:r>
            <a:r>
              <a:rPr lang="en-US" sz="1200" b="1" i="0" kern="1200" dirty="0" smtClean="0">
                <a:solidFill>
                  <a:schemeClr val="tx1"/>
                </a:solidFill>
                <a:latin typeface="+mn-lt"/>
                <a:ea typeface="+mn-ea"/>
                <a:cs typeface="+mn-cs"/>
              </a:rPr>
              <a:t>(EU-patented) </a:t>
            </a:r>
            <a:r>
              <a:rPr lang="en-US" sz="1200" b="1" i="0" u="none" strike="noStrike" kern="1200" dirty="0" smtClean="0">
                <a:solidFill>
                  <a:schemeClr val="tx1"/>
                </a:solidFill>
                <a:latin typeface="+mn-lt"/>
                <a:ea typeface="+mn-ea"/>
                <a:cs typeface="+mn-cs"/>
                <a:hlinkClick r:id="rId4" tooltip="http://www.futuresdiamond.com/casi2020/casipedia/cases/olive-pits-barbeque-briquettes/"/>
              </a:rPr>
              <a:t>barbecue briquettes</a:t>
            </a:r>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which do not emit </a:t>
            </a:r>
            <a:r>
              <a:rPr lang="en-US" sz="1200" b="0" i="0" kern="1200" dirty="0" err="1" smtClean="0">
                <a:solidFill>
                  <a:schemeClr val="tx1"/>
                </a:solidFill>
                <a:latin typeface="+mn-lt"/>
                <a:ea typeface="+mn-ea"/>
                <a:cs typeface="+mn-cs"/>
              </a:rPr>
              <a:t>odours</a:t>
            </a:r>
            <a:r>
              <a:rPr lang="en-US" sz="1200" b="0" i="0" kern="1200" dirty="0" smtClean="0">
                <a:solidFill>
                  <a:schemeClr val="tx1"/>
                </a:solidFill>
                <a:latin typeface="+mn-lt"/>
                <a:ea typeface="+mn-ea"/>
                <a:cs typeface="+mn-cs"/>
              </a:rPr>
              <a:t>, or produce smoke or sparkles. They are easy to light up, free from chemicals, have a high heating power of 6366 kcal/kg, and emit 30% less carbon monoxide than wood charcoal.</a:t>
            </a:r>
          </a:p>
          <a:p>
            <a:endParaRPr lang="el-GR"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spcAft>
                <a:spcPts val="600"/>
              </a:spcAft>
              <a:buFont typeface="Arial" charset="0"/>
              <a:buNone/>
            </a:pPr>
            <a:r>
              <a:rPr lang="en-US" dirty="0" smtClean="0">
                <a:hlinkClick r:id="rId3"/>
              </a:rPr>
              <a:t>https://www.thalis-es.gr/index.php/en/</a:t>
            </a:r>
            <a:endParaRPr lang="en-US" sz="1200" b="0" baseline="0" dirty="0" smtClean="0">
              <a:solidFill>
                <a:schemeClr val="tx1"/>
              </a:solidFill>
              <a:sym typeface="Wingdings" pitchFamily="2" charset="2"/>
            </a:endParaRPr>
          </a:p>
          <a:p>
            <a:pPr>
              <a:spcAft>
                <a:spcPts val="600"/>
              </a:spcAft>
              <a:buFont typeface="Arial" charset="0"/>
              <a:buChar char="•"/>
            </a:pPr>
            <a:endParaRPr lang="en-US" sz="1200" b="0" baseline="0" dirty="0" smtClean="0">
              <a:solidFill>
                <a:schemeClr val="tx1"/>
              </a:solidFill>
              <a:sym typeface="Wingdings" pitchFamily="2" charset="2"/>
            </a:endParaRPr>
          </a:p>
          <a:p>
            <a:pPr>
              <a:spcAft>
                <a:spcPts val="600"/>
              </a:spcAft>
              <a:buFont typeface="Arial" charset="0"/>
              <a:buChar char="•"/>
            </a:pPr>
            <a:r>
              <a:rPr lang="en-US" sz="1200" b="0" baseline="0" dirty="0" smtClean="0">
                <a:solidFill>
                  <a:schemeClr val="tx1"/>
                </a:solidFill>
                <a:sym typeface="Wingdings" pitchFamily="2" charset="2"/>
              </a:rPr>
              <a:t> </a:t>
            </a:r>
            <a:r>
              <a:rPr lang="en-US" sz="1200" b="0" dirty="0" smtClean="0">
                <a:solidFill>
                  <a:schemeClr val="tx1"/>
                </a:solidFill>
              </a:rPr>
              <a:t>CSR</a:t>
            </a:r>
            <a:r>
              <a:rPr lang="en-US" sz="1200" b="0" dirty="0" smtClean="0">
                <a:solidFill>
                  <a:schemeClr val="tx1">
                    <a:lumMod val="95000"/>
                    <a:lumOff val="5000"/>
                  </a:schemeClr>
                </a:solidFill>
              </a:rPr>
              <a:t> </a:t>
            </a:r>
            <a:r>
              <a:rPr lang="en-US" sz="1200" b="0" i="0" kern="1200" dirty="0" smtClean="0">
                <a:solidFill>
                  <a:schemeClr val="tx1">
                    <a:lumMod val="95000"/>
                    <a:lumOff val="5000"/>
                  </a:schemeClr>
                </a:solidFill>
                <a:latin typeface="+mn-lt"/>
                <a:ea typeface="+mn-ea"/>
                <a:cs typeface="+mn-cs"/>
              </a:rPr>
              <a:t>developing </a:t>
            </a:r>
            <a:r>
              <a:rPr lang="en-US" sz="1200" b="1" i="0" kern="1200" dirty="0" smtClean="0">
                <a:solidFill>
                  <a:schemeClr val="tx1">
                    <a:lumMod val="95000"/>
                    <a:lumOff val="5000"/>
                  </a:schemeClr>
                </a:solidFill>
                <a:latin typeface="+mn-lt"/>
                <a:ea typeface="+mn-ea"/>
                <a:cs typeface="+mn-cs"/>
              </a:rPr>
              <a:t>energy- and resource-saving solutions &amp; circular economy models </a:t>
            </a:r>
            <a:r>
              <a:rPr lang="en-US" sz="1200" b="0" i="0" kern="1200" dirty="0" smtClean="0">
                <a:solidFill>
                  <a:schemeClr val="tx1">
                    <a:lumMod val="95000"/>
                    <a:lumOff val="5000"/>
                  </a:schemeClr>
                </a:solidFill>
                <a:latin typeface="+mn-lt"/>
                <a:ea typeface="+mn-ea"/>
                <a:cs typeface="+mn-cs"/>
              </a:rPr>
              <a:t>for environmental infrastructure installations and operations</a:t>
            </a:r>
            <a:endParaRPr lang="en-US" sz="1200" b="0" baseline="0" dirty="0" smtClean="0">
              <a:solidFill>
                <a:schemeClr val="tx1"/>
              </a:solidFill>
              <a:sym typeface="Wingdings" pitchFamily="2" charset="2"/>
            </a:endParaRPr>
          </a:p>
          <a:p>
            <a:pPr>
              <a:spcAft>
                <a:spcPts val="600"/>
              </a:spcAft>
              <a:buFont typeface="Arial" charset="0"/>
              <a:buChar char="•"/>
            </a:pPr>
            <a:endParaRPr lang="en-US" sz="1200" b="0" baseline="0" dirty="0" smtClean="0">
              <a:solidFill>
                <a:schemeClr val="tx1"/>
              </a:solidFill>
              <a:sym typeface="Wingdings" pitchFamily="2" charset="2"/>
            </a:endParaRPr>
          </a:p>
          <a:p>
            <a:pPr>
              <a:spcAft>
                <a:spcPts val="600"/>
              </a:spcAft>
              <a:buFont typeface="Arial" charset="0"/>
              <a:buChar char="•"/>
            </a:pPr>
            <a:r>
              <a:rPr lang="en-US" sz="1200" b="0" baseline="0" dirty="0" smtClean="0">
                <a:solidFill>
                  <a:schemeClr val="tx1"/>
                </a:solidFill>
                <a:sym typeface="Wingdings" pitchFamily="2" charset="2"/>
              </a:rPr>
              <a:t>Prefabricated systems for water and wastewater treatment</a:t>
            </a:r>
          </a:p>
          <a:p>
            <a:pPr>
              <a:spcAft>
                <a:spcPts val="600"/>
              </a:spcAft>
              <a:buFont typeface="Arial" charset="0"/>
              <a:buChar char="•"/>
            </a:pPr>
            <a:endParaRPr lang="en-US" sz="1200" b="0" baseline="0" dirty="0" smtClean="0">
              <a:solidFill>
                <a:schemeClr val="tx1"/>
              </a:solidFill>
              <a:sym typeface="Wingdings" pitchFamily="2" charset="2"/>
            </a:endParaRPr>
          </a:p>
          <a:p>
            <a:pPr>
              <a:buFont typeface="Arial" charset="0"/>
              <a:buChar char="•"/>
            </a:pPr>
            <a:r>
              <a:rPr lang="en-US" sz="1200" b="0" baseline="0" dirty="0" smtClean="0">
                <a:solidFill>
                  <a:schemeClr val="tx1"/>
                </a:solidFill>
                <a:sym typeface="Wingdings" pitchFamily="2" charset="2"/>
              </a:rPr>
              <a:t> Provides Services, develops tools and undertakes projects for helping clients improve environmental </a:t>
            </a:r>
            <a:r>
              <a:rPr lang="en-US" sz="1200" b="0" baseline="0" dirty="0" err="1" smtClean="0">
                <a:solidFill>
                  <a:schemeClr val="tx1"/>
                </a:solidFill>
                <a:sym typeface="Wingdings" pitchFamily="2" charset="2"/>
              </a:rPr>
              <a:t>infrastucture</a:t>
            </a:r>
            <a:r>
              <a:rPr lang="en-US" sz="1200" b="0" baseline="0" dirty="0" smtClean="0">
                <a:solidFill>
                  <a:schemeClr val="tx1"/>
                </a:solidFill>
                <a:sym typeface="Wingdings" pitchFamily="2" charset="2"/>
              </a:rPr>
              <a:t> facilities (solid waste management, energy footprint optimization &amp; land reclamation)</a:t>
            </a:r>
            <a:endParaRPr lang="el-GR" sz="1200" b="0" dirty="0" smtClean="0">
              <a:solidFill>
                <a:schemeClr val="tx1"/>
              </a:solidFill>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Operates mainly in Greece, but is also starts to expand in MENA and African countries (e.g. wastewater system installations in 7 </a:t>
            </a:r>
            <a:r>
              <a:rPr lang="fr-FR" sz="1200" b="0" i="0" kern="1200" dirty="0" err="1" smtClean="0">
                <a:solidFill>
                  <a:schemeClr val="tx1"/>
                </a:solidFill>
                <a:latin typeface="+mn-lt"/>
                <a:ea typeface="+mn-ea"/>
                <a:cs typeface="+mn-cs"/>
              </a:rPr>
              <a:t>settlements</a:t>
            </a:r>
            <a:r>
              <a:rPr lang="fr-FR" sz="1200" b="0" i="0" kern="1200" baseline="0" dirty="0" smtClean="0">
                <a:solidFill>
                  <a:schemeClr val="tx1"/>
                </a:solidFill>
                <a:latin typeface="+mn-lt"/>
                <a:ea typeface="+mn-ea"/>
                <a:cs typeface="+mn-cs"/>
              </a:rPr>
              <a:t> in </a:t>
            </a:r>
            <a:r>
              <a:rPr lang="fr-FR" sz="1200" b="0" i="0" kern="1200" baseline="0" dirty="0" err="1" smtClean="0">
                <a:solidFill>
                  <a:schemeClr val="tx1"/>
                </a:solidFill>
                <a:latin typeface="+mn-lt"/>
                <a:ea typeface="+mn-ea"/>
                <a:cs typeface="+mn-cs"/>
              </a:rPr>
              <a:t>Ethiopia</a:t>
            </a:r>
            <a:r>
              <a:rPr lang="fr-FR" sz="1200" b="0" i="0" kern="1200" baseline="0" dirty="0" smtClean="0">
                <a:solidFill>
                  <a:schemeClr val="tx1"/>
                </a:solidFill>
                <a:latin typeface="+mn-lt"/>
                <a:ea typeface="+mn-ea"/>
                <a:cs typeface="+mn-cs"/>
              </a:rPr>
              <a:t>, </a:t>
            </a:r>
            <a:r>
              <a:rPr lang="fr-FR" sz="1200" b="0" i="0" kern="1200" baseline="0" dirty="0" err="1" smtClean="0">
                <a:solidFill>
                  <a:schemeClr val="tx1"/>
                </a:solidFill>
                <a:latin typeface="+mn-lt"/>
                <a:ea typeface="+mn-ea"/>
                <a:cs typeface="+mn-cs"/>
              </a:rPr>
              <a:t>serving</a:t>
            </a:r>
            <a:r>
              <a:rPr lang="fr-FR" sz="1200" b="0" i="0" kern="1200" baseline="0" dirty="0" smtClean="0">
                <a:solidFill>
                  <a:schemeClr val="tx1"/>
                </a:solidFill>
                <a:latin typeface="+mn-lt"/>
                <a:ea typeface="+mn-ea"/>
                <a:cs typeface="+mn-cs"/>
              </a:rPr>
              <a:t> in total 100.000 people</a:t>
            </a:r>
            <a:endParaRPr lang="en-US" sz="1200" b="0" i="0" kern="1200" baseline="0" dirty="0" smtClean="0">
              <a:solidFill>
                <a:schemeClr val="tx1"/>
              </a:solidFill>
              <a:latin typeface="+mn-lt"/>
              <a:ea typeface="+mn-ea"/>
              <a:cs typeface="+mn-cs"/>
            </a:endParaRPr>
          </a:p>
          <a:p>
            <a:endParaRPr lang="en-US" sz="1200" b="0" i="0" kern="1200" baseline="0" dirty="0" smtClean="0">
              <a:solidFill>
                <a:schemeClr val="tx1"/>
              </a:solidFill>
              <a:latin typeface="+mn-lt"/>
              <a:ea typeface="+mn-ea"/>
              <a:cs typeface="+mn-cs"/>
            </a:endParaRPr>
          </a:p>
          <a:p>
            <a:r>
              <a:rPr lang="en-US" b="1" dirty="0" smtClean="0"/>
              <a:t>Mechanical biological treatment (MBT</a:t>
            </a:r>
            <a:r>
              <a:rPr lang="en-US" dirty="0" smtClean="0"/>
              <a:t>) system is a waste processing facility that combines a waste sorting facility with biological treatment methods e.g. anaerobic digestion and/or composting. MBT plants are designed to process mixed household waste as well as commercial and industrial waste</a:t>
            </a:r>
          </a:p>
          <a:p>
            <a:r>
              <a:rPr lang="en-US" dirty="0" smtClean="0"/>
              <a:t>The products of the Mechanical Biological Treatment technology are: </a:t>
            </a:r>
          </a:p>
          <a:p>
            <a:r>
              <a:rPr lang="en-US" dirty="0" smtClean="0"/>
              <a:t>Recyclable materials such as metals, paper, plastics, glass etc. </a:t>
            </a:r>
          </a:p>
          <a:p>
            <a:r>
              <a:rPr lang="en-US" dirty="0" smtClean="0"/>
              <a:t>Unusable materials (inert materials) safely disposed to sanitary landfill </a:t>
            </a:r>
          </a:p>
          <a:p>
            <a:r>
              <a:rPr lang="en-US" dirty="0" smtClean="0"/>
              <a:t>Biogas (anaerobic digestion)</a:t>
            </a:r>
          </a:p>
          <a:p>
            <a:r>
              <a:rPr lang="en-US" dirty="0" smtClean="0"/>
              <a:t> Organic stabilized end product </a:t>
            </a:r>
          </a:p>
          <a:p>
            <a:r>
              <a:rPr lang="en-US" b="0" dirty="0" smtClean="0"/>
              <a:t>Refuse derived fuel - RDF (High calorific fraction).</a:t>
            </a:r>
          </a:p>
          <a:p>
            <a:endParaRPr lang="en-US" sz="1200" b="0" i="0" kern="1200" dirty="0" smtClean="0">
              <a:solidFill>
                <a:schemeClr val="tx1"/>
              </a:solidFill>
              <a:latin typeface="+mn-lt"/>
              <a:ea typeface="+mn-ea"/>
              <a:cs typeface="+mn-cs"/>
            </a:endParaRPr>
          </a:p>
          <a:p>
            <a:r>
              <a:rPr lang="en-US" dirty="0" smtClean="0"/>
              <a:t>A key advantage of MBT is that it can be configured to achieve several different aims. Some typical aims of MBT plants include the: Pre-treatment of waste going to landfill; Diversion of non-biodegradable and biodegradable MSW going to landfill through the mechanical sorting of MSW into materials for recycling and/or energy recovery as refuse derived fuel (RDF); Diversion of biodegradable MSW going to landfill by: o Reducing the dry mass of organic waste prior to landfill; o Reducing the biodegradability of organic waste prior to landfill; </a:t>
            </a:r>
            <a:r>
              <a:rPr lang="en-US" dirty="0" err="1" smtClean="0"/>
              <a:t>Stabilisation</a:t>
            </a:r>
            <a:r>
              <a:rPr lang="en-US" dirty="0" smtClean="0"/>
              <a:t> into a compost-like output for use on land; Conversion into a combustible biogas for energy recovery; and/or Drying materials to produce a high calorific organic rich fraction for use as RDF</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WWTPs</a:t>
            </a:r>
            <a:r>
              <a:rPr lang="en-US" sz="1200" b="0" i="0" kern="1200" baseline="0" dirty="0" smtClean="0">
                <a:solidFill>
                  <a:schemeClr val="tx1"/>
                </a:solidFill>
                <a:latin typeface="+mn-lt"/>
                <a:ea typeface="+mn-ea"/>
                <a:cs typeface="+mn-cs"/>
              </a:rPr>
              <a:t> = Waste Water Treatment Plants</a:t>
            </a:r>
            <a:endParaRPr lang="en-US" sz="1200" b="0" i="0" kern="1200" dirty="0" smtClean="0">
              <a:solidFill>
                <a:schemeClr val="tx1"/>
              </a:solidFill>
              <a:latin typeface="+mn-lt"/>
              <a:ea typeface="+mn-ea"/>
              <a:cs typeface="+mn-cs"/>
            </a:endParaRPr>
          </a:p>
          <a:p>
            <a:endParaRPr lang="el-GR" b="0"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hlinkClick r:id="rId3"/>
              </a:rPr>
              <a:t>https://www.reweee.gr/en</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Among the project partners are </a:t>
            </a:r>
            <a:r>
              <a:rPr lang="en-US" sz="1200" b="0" i="0" u="none" strike="noStrike" kern="1200" dirty="0" err="1" smtClean="0">
                <a:solidFill>
                  <a:schemeClr val="tx1"/>
                </a:solidFill>
                <a:latin typeface="+mn-lt"/>
                <a:ea typeface="+mn-ea"/>
                <a:cs typeface="+mn-cs"/>
                <a:hlinkClick r:id="rId4" tooltip="https://www.rreuse.org/"/>
              </a:rPr>
              <a:t>RReuse</a:t>
            </a:r>
            <a:r>
              <a:rPr lang="en-US" sz="1200" b="0" i="0" kern="1200" dirty="0" smtClean="0">
                <a:solidFill>
                  <a:schemeClr val="tx1"/>
                </a:solidFill>
                <a:latin typeface="+mn-lt"/>
                <a:ea typeface="+mn-ea"/>
                <a:cs typeface="+mn-cs"/>
              </a:rPr>
              <a:t>, the </a:t>
            </a:r>
            <a:r>
              <a:rPr lang="en-US" sz="1200" b="0" i="0" u="none" strike="noStrike" kern="1200" dirty="0" smtClean="0">
                <a:solidFill>
                  <a:schemeClr val="tx1"/>
                </a:solidFill>
                <a:latin typeface="+mn-lt"/>
                <a:ea typeface="+mn-ea"/>
                <a:cs typeface="+mn-cs"/>
                <a:hlinkClick r:id="rId5" tooltip="http://www.eoan.gr"/>
              </a:rPr>
              <a:t>Hellenic Recycling Agency</a:t>
            </a:r>
            <a:r>
              <a:rPr lang="en-US" sz="1200" b="0" i="0" kern="1200" dirty="0" smtClean="0">
                <a:solidFill>
                  <a:schemeClr val="tx1"/>
                </a:solidFill>
                <a:latin typeface="+mn-lt"/>
                <a:ea typeface="+mn-ea"/>
                <a:cs typeface="+mn-cs"/>
              </a:rPr>
              <a:t>, the </a:t>
            </a:r>
            <a:r>
              <a:rPr lang="en-US" sz="1200" b="0" i="0" u="none" strike="noStrike" kern="1200" dirty="0" smtClean="0">
                <a:solidFill>
                  <a:schemeClr val="tx1"/>
                </a:solidFill>
                <a:latin typeface="+mn-lt"/>
                <a:ea typeface="+mn-ea"/>
                <a:cs typeface="+mn-cs"/>
                <a:hlinkClick r:id="rId6" tooltip="http://www.ecorec.gr"/>
              </a:rPr>
              <a:t>Ecological Recycling Society</a:t>
            </a:r>
            <a:r>
              <a:rPr lang="en-US" sz="1200" b="0" i="0" kern="1200" dirty="0" smtClean="0">
                <a:solidFill>
                  <a:schemeClr val="tx1"/>
                </a:solidFill>
                <a:latin typeface="+mn-lt"/>
                <a:ea typeface="+mn-ea"/>
                <a:cs typeface="+mn-cs"/>
              </a:rPr>
              <a:t>, the </a:t>
            </a:r>
            <a:r>
              <a:rPr lang="en-US" sz="1200" b="0" i="0" u="none" strike="noStrike" kern="1200" dirty="0" smtClean="0">
                <a:solidFill>
                  <a:schemeClr val="tx1"/>
                </a:solidFill>
                <a:latin typeface="+mn-lt"/>
                <a:ea typeface="+mn-ea"/>
                <a:cs typeface="+mn-cs"/>
                <a:hlinkClick r:id="rId7" tooltip="http://www.prasinotameio.gr"/>
              </a:rPr>
              <a:t>Green Fund</a:t>
            </a:r>
            <a:r>
              <a:rPr lang="en-US" sz="1200" b="0" i="0" kern="1200" dirty="0" smtClean="0">
                <a:solidFill>
                  <a:schemeClr val="tx1"/>
                </a:solidFill>
                <a:latin typeface="+mn-lt"/>
                <a:ea typeface="+mn-ea"/>
                <a:cs typeface="+mn-cs"/>
              </a:rPr>
              <a:t> and the </a:t>
            </a:r>
            <a:r>
              <a:rPr lang="en-US" sz="1200" b="0" i="0" u="none" strike="noStrike" kern="1200" dirty="0" err="1" smtClean="0">
                <a:solidFill>
                  <a:schemeClr val="tx1"/>
                </a:solidFill>
                <a:latin typeface="+mn-lt"/>
                <a:ea typeface="+mn-ea"/>
                <a:cs typeface="+mn-cs"/>
                <a:hlinkClick r:id="rId8" tooltip="http://www.hua.gr"/>
              </a:rPr>
              <a:t>Harokopio</a:t>
            </a:r>
            <a:r>
              <a:rPr lang="en-US" sz="1200" b="0" i="0" u="none" strike="noStrike" kern="1200" dirty="0" smtClean="0">
                <a:solidFill>
                  <a:schemeClr val="tx1"/>
                </a:solidFill>
                <a:latin typeface="+mn-lt"/>
                <a:ea typeface="+mn-ea"/>
                <a:cs typeface="+mn-cs"/>
                <a:hlinkClick r:id="rId8" tooltip="http://www.hua.gr"/>
              </a:rPr>
              <a:t> University of Athens</a:t>
            </a:r>
            <a:r>
              <a:rPr lang="en-US" sz="1200" b="0" i="0" kern="1200" dirty="0" smtClean="0">
                <a:solidFill>
                  <a:schemeClr val="tx1"/>
                </a:solidFill>
                <a:latin typeface="+mn-lt"/>
                <a:ea typeface="+mn-ea"/>
                <a:cs typeface="+mn-cs"/>
              </a:rPr>
              <a: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RREUSE is a European organization which represents national and regional networks of social enterprises in the EU which engage in reuse, repair and recycling activities. Currently, RREUSE represents some 77 000 employees and over 60 000 persons who are reintegrated in the labor market from 30 member organizations active in 16 EU Member States.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Ecological Recycling Society</a:t>
            </a:r>
            <a:r>
              <a:rPr lang="en-US" sz="1200" b="0"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sym typeface="Wingdings" pitchFamily="2" charset="2"/>
              </a:rPr>
              <a:t> runs the “Observatory of Circular Economy”</a:t>
            </a:r>
            <a:endParaRPr lang="el-GR" dirty="0"/>
          </a:p>
        </p:txBody>
      </p:sp>
      <p:sp>
        <p:nvSpPr>
          <p:cNvPr id="4" name="3 - Θέση αριθμού διαφάνειας"/>
          <p:cNvSpPr>
            <a:spLocks noGrp="1"/>
          </p:cNvSpPr>
          <p:nvPr>
            <p:ph type="sldNum" sz="quarter" idx="10"/>
          </p:nvPr>
        </p:nvSpPr>
        <p:spPr/>
        <p:txBody>
          <a:bodyPr/>
          <a:lstStyle/>
          <a:p>
            <a:fld id="{2A52FEE3-1296-4311-BC9D-4AD4FA530B0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03-Oct-19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03-Oct-19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03-Oct-19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03-Oct-19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D8BD707-D9CF-40AE-B4C6-C98DA3205C09}" type="datetimeFigureOut">
              <a:rPr lang="en-US" smtClean="0"/>
              <a:pPr/>
              <a:t>03-Oct-19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D8BD707-D9CF-40AE-B4C6-C98DA3205C09}" type="datetimeFigureOut">
              <a:rPr lang="en-US" smtClean="0"/>
              <a:pPr/>
              <a:t>03-Oct-19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D8BD707-D9CF-40AE-B4C6-C98DA3205C09}" type="datetimeFigureOut">
              <a:rPr lang="en-US" smtClean="0"/>
              <a:pPr/>
              <a:t>03-Oct-19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03-Oct-19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03-Oct-19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reweee.hua.gr/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politico.eu/article/ranking-how-eu-countries-do-with-the-circular-econom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CROSS-BORDER CIRCULAR ECONOMY</a:t>
            </a:r>
            <a:endParaRPr lang="el-GR" b="1" u="sng" dirty="0"/>
          </a:p>
        </p:txBody>
      </p:sp>
      <p:sp>
        <p:nvSpPr>
          <p:cNvPr id="3" name="Subtitle 2"/>
          <p:cNvSpPr>
            <a:spLocks noGrp="1"/>
          </p:cNvSpPr>
          <p:nvPr>
            <p:ph type="subTitle" idx="1"/>
          </p:nvPr>
        </p:nvSpPr>
        <p:spPr>
          <a:xfrm>
            <a:off x="1447800" y="5410200"/>
            <a:ext cx="6400800" cy="685800"/>
          </a:xfrm>
        </p:spPr>
        <p:txBody>
          <a:bodyPr/>
          <a:lstStyle/>
          <a:p>
            <a:r>
              <a:rPr lang="en-US" dirty="0" smtClean="0"/>
              <a:t>CASE-STUDIES FROM GREECE</a:t>
            </a:r>
            <a:endParaRPr lang="el-GR" dirty="0"/>
          </a:p>
        </p:txBody>
      </p:sp>
      <p:pic>
        <p:nvPicPr>
          <p:cNvPr id="4" name="Picture 3" descr="27751928_1858942364118012_6063900833724366519_n.png"/>
          <p:cNvPicPr>
            <a:picLocks noChangeAspect="1"/>
          </p:cNvPicPr>
          <p:nvPr/>
        </p:nvPicPr>
        <p:blipFill>
          <a:blip r:embed="rId2" cstate="print"/>
          <a:stretch>
            <a:fillRect/>
          </a:stretch>
        </p:blipFill>
        <p:spPr>
          <a:xfrm>
            <a:off x="0" y="0"/>
            <a:ext cx="9144000" cy="2105025"/>
          </a:xfrm>
          <a:prstGeom prst="rect">
            <a:avLst/>
          </a:prstGeom>
        </p:spPr>
      </p:pic>
      <p:sp>
        <p:nvSpPr>
          <p:cNvPr id="8" name="Rectangle 7"/>
          <p:cNvSpPr/>
          <p:nvPr/>
        </p:nvSpPr>
        <p:spPr>
          <a:xfrm>
            <a:off x="0" y="6172200"/>
            <a:ext cx="9144000" cy="914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A:\EKO\Erasmus+_Project\KA2\2018\Volker Ludwig_SCRCE\Material for Case Studies\Presentation\GR-EPS-02-4001.png"/>
          <p:cNvPicPr>
            <a:picLocks noChangeAspect="1" noChangeArrowheads="1"/>
          </p:cNvPicPr>
          <p:nvPr/>
        </p:nvPicPr>
        <p:blipFill>
          <a:blip r:embed="rId3" cstate="print"/>
          <a:srcRect/>
          <a:stretch>
            <a:fillRect/>
          </a:stretch>
        </p:blipFill>
        <p:spPr bwMode="auto">
          <a:xfrm>
            <a:off x="3276600" y="3505200"/>
            <a:ext cx="2590800" cy="19423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170" name="Picture 2" descr="C:\Users\user\Desktop\SCRCE\Material for Case Studies\Presentation\REWEE.jpg"/>
          <p:cNvPicPr>
            <a:picLocks noChangeAspect="1" noChangeArrowheads="1"/>
          </p:cNvPicPr>
          <p:nvPr/>
        </p:nvPicPr>
        <p:blipFill>
          <a:blip r:embed="rId3" cstate="print"/>
          <a:srcRect/>
          <a:stretch>
            <a:fillRect/>
          </a:stretch>
        </p:blipFill>
        <p:spPr bwMode="auto">
          <a:xfrm>
            <a:off x="0" y="838201"/>
            <a:ext cx="9144000" cy="1219200"/>
          </a:xfrm>
          <a:prstGeom prst="rect">
            <a:avLst/>
          </a:prstGeom>
          <a:noFill/>
        </p:spPr>
      </p:pic>
      <p:sp>
        <p:nvSpPr>
          <p:cNvPr id="8" name="Rectangle 7"/>
          <p:cNvSpPr/>
          <p:nvPr/>
        </p:nvSpPr>
        <p:spPr>
          <a:xfrm>
            <a:off x="0" y="65532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Υπότιτλος"/>
          <p:cNvSpPr>
            <a:spLocks noGrp="1"/>
          </p:cNvSpPr>
          <p:nvPr>
            <p:ph type="subTitle" idx="1"/>
          </p:nvPr>
        </p:nvSpPr>
        <p:spPr>
          <a:xfrm>
            <a:off x="838200" y="152400"/>
            <a:ext cx="7620000" cy="838200"/>
          </a:xfrm>
        </p:spPr>
        <p:txBody>
          <a:bodyPr>
            <a:normAutofit/>
          </a:bodyPr>
          <a:lstStyle/>
          <a:p>
            <a:r>
              <a:rPr lang="fr-FR" sz="3600" dirty="0" smtClean="0">
                <a:solidFill>
                  <a:schemeClr val="bg1"/>
                </a:solidFill>
              </a:rPr>
              <a:t>Good practices of </a:t>
            </a:r>
            <a:r>
              <a:rPr lang="fr-FR" sz="3600" dirty="0" err="1" smtClean="0">
                <a:solidFill>
                  <a:schemeClr val="bg1"/>
                </a:solidFill>
              </a:rPr>
              <a:t>Circular</a:t>
            </a:r>
            <a:r>
              <a:rPr lang="fr-FR" sz="3600" dirty="0" smtClean="0">
                <a:solidFill>
                  <a:schemeClr val="bg1"/>
                </a:solidFill>
              </a:rPr>
              <a:t> </a:t>
            </a:r>
            <a:r>
              <a:rPr lang="fr-FR" sz="3600" dirty="0" err="1" smtClean="0">
                <a:solidFill>
                  <a:schemeClr val="bg1"/>
                </a:solidFill>
              </a:rPr>
              <a:t>Economy</a:t>
            </a:r>
            <a:r>
              <a:rPr lang="fr-FR" sz="3600" dirty="0" smtClean="0">
                <a:solidFill>
                  <a:schemeClr val="bg1"/>
                </a:solidFill>
              </a:rPr>
              <a:t> </a:t>
            </a:r>
            <a:r>
              <a:rPr lang="en-US" sz="3600" dirty="0" smtClean="0">
                <a:solidFill>
                  <a:schemeClr val="bg1"/>
                </a:solidFill>
              </a:rPr>
              <a:t>#3</a:t>
            </a:r>
            <a:endParaRPr lang="el-GR" sz="3600" dirty="0">
              <a:solidFill>
                <a:schemeClr val="bg1"/>
              </a:solidFill>
            </a:endParaRPr>
          </a:p>
        </p:txBody>
      </p:sp>
      <p:graphicFrame>
        <p:nvGraphicFramePr>
          <p:cNvPr id="12" name="11 - Πίνακας"/>
          <p:cNvGraphicFramePr>
            <a:graphicFrameLocks noGrp="1"/>
          </p:cNvGraphicFramePr>
          <p:nvPr/>
        </p:nvGraphicFramePr>
        <p:xfrm>
          <a:off x="0" y="1905000"/>
          <a:ext cx="9144000" cy="5103074"/>
        </p:xfrm>
        <a:graphic>
          <a:graphicData uri="http://schemas.openxmlformats.org/drawingml/2006/table">
            <a:tbl>
              <a:tblPr firstRow="1" bandRow="1">
                <a:tableStyleId>{EB344D84-9AFB-497E-A393-DC336BA19D2E}</a:tableStyleId>
              </a:tblPr>
              <a:tblGrid>
                <a:gridCol w="2133600"/>
                <a:gridCol w="7010400"/>
              </a:tblGrid>
              <a:tr h="2262164">
                <a:tc>
                  <a:txBody>
                    <a:bodyPr/>
                    <a:lstStyle/>
                    <a:p>
                      <a:pPr algn="ctr">
                        <a:spcBef>
                          <a:spcPts val="1200"/>
                        </a:spcBef>
                      </a:pPr>
                      <a:r>
                        <a:rPr lang="en-US" sz="2400" baseline="0" dirty="0" smtClean="0">
                          <a:solidFill>
                            <a:schemeClr val="tx1"/>
                          </a:solidFill>
                        </a:rPr>
                        <a:t>The  Practice</a:t>
                      </a:r>
                      <a:endParaRPr lang="el-G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buFont typeface="Arial" pitchFamily="34" charset="0"/>
                        <a:buChar char="•"/>
                      </a:pPr>
                      <a:r>
                        <a:rPr lang="en-US" sz="1800" b="0" i="0" kern="1200" baseline="0" dirty="0" smtClean="0">
                          <a:solidFill>
                            <a:schemeClr val="tx1"/>
                          </a:solidFill>
                          <a:latin typeface="+mn-lt"/>
                          <a:ea typeface="+mn-ea"/>
                          <a:cs typeface="+mn-cs"/>
                        </a:rPr>
                        <a:t>   </a:t>
                      </a:r>
                      <a:r>
                        <a:rPr lang="en-US" sz="1800" b="0" i="0" kern="1200" dirty="0" smtClean="0">
                          <a:solidFill>
                            <a:schemeClr val="tx1"/>
                          </a:solidFill>
                          <a:latin typeface="+mn-lt"/>
                          <a:ea typeface="+mn-ea"/>
                          <a:cs typeface="+mn-cs"/>
                        </a:rPr>
                        <a:t>Waste Electrical &amp; Electronic</a:t>
                      </a:r>
                      <a:r>
                        <a:rPr lang="en-US" sz="1800" b="0" i="0" kern="1200" baseline="0" dirty="0" smtClean="0">
                          <a:solidFill>
                            <a:schemeClr val="tx1"/>
                          </a:solidFill>
                          <a:latin typeface="+mn-lt"/>
                          <a:ea typeface="+mn-ea"/>
                          <a:cs typeface="+mn-cs"/>
                        </a:rPr>
                        <a:t> </a:t>
                      </a:r>
                      <a:r>
                        <a:rPr lang="en-US" sz="1800" b="0" i="0" kern="1200" dirty="0" smtClean="0">
                          <a:solidFill>
                            <a:schemeClr val="tx1"/>
                          </a:solidFill>
                          <a:latin typeface="+mn-lt"/>
                          <a:ea typeface="+mn-ea"/>
                          <a:cs typeface="+mn-cs"/>
                        </a:rPr>
                        <a:t>Equipment</a:t>
                      </a:r>
                      <a:r>
                        <a:rPr lang="en-US" sz="1800" b="0" i="0" kern="1200" baseline="0" dirty="0" smtClean="0">
                          <a:solidFill>
                            <a:schemeClr val="tx1"/>
                          </a:solidFill>
                          <a:latin typeface="+mn-lt"/>
                          <a:ea typeface="+mn-ea"/>
                          <a:cs typeface="+mn-cs"/>
                        </a:rPr>
                        <a:t> (WEEE)</a:t>
                      </a:r>
                      <a:r>
                        <a:rPr lang="en-US" sz="1800" b="0" i="0" kern="1200" dirty="0" smtClean="0">
                          <a:solidFill>
                            <a:schemeClr val="tx1"/>
                          </a:solidFill>
                          <a:latin typeface="+mn-lt"/>
                          <a:ea typeface="+mn-ea"/>
                          <a:cs typeface="+mn-cs"/>
                        </a:rPr>
                        <a:t> sorting centers </a:t>
                      </a:r>
                      <a:r>
                        <a:rPr lang="en-US" sz="1800" b="0" i="0" kern="1200" dirty="0" smtClean="0">
                          <a:solidFill>
                            <a:schemeClr val="tx1"/>
                          </a:solidFill>
                          <a:latin typeface="+mn-lt"/>
                          <a:ea typeface="+mn-ea"/>
                          <a:cs typeface="+mn-cs"/>
                          <a:sym typeface="Wingdings" pitchFamily="2" charset="2"/>
                        </a:rPr>
                        <a:t> Attica &amp; </a:t>
                      </a:r>
                      <a:r>
                        <a:rPr lang="en-US" sz="1800" b="0" i="0" kern="1200" dirty="0" smtClean="0">
                          <a:solidFill>
                            <a:schemeClr val="tx1"/>
                          </a:solidFill>
                          <a:latin typeface="+mn-lt"/>
                          <a:ea typeface="+mn-ea"/>
                          <a:cs typeface="+mn-cs"/>
                        </a:rPr>
                        <a:t>Central Macedonia </a:t>
                      </a:r>
                      <a:r>
                        <a:rPr lang="en-US" sz="1800" b="0" i="0" kern="1200" dirty="0" smtClean="0">
                          <a:solidFill>
                            <a:schemeClr val="tx1"/>
                          </a:solidFill>
                          <a:latin typeface="+mn-lt"/>
                          <a:ea typeface="+mn-ea"/>
                          <a:cs typeface="+mn-cs"/>
                          <a:sym typeface="Wingdings" pitchFamily="2" charset="2"/>
                        </a:rPr>
                        <a:t> collection </a:t>
                      </a:r>
                      <a:r>
                        <a:rPr lang="en-US" sz="1800" b="0" i="0" kern="1200" baseline="0" dirty="0" smtClean="0">
                          <a:solidFill>
                            <a:schemeClr val="tx1"/>
                          </a:solidFill>
                          <a:latin typeface="+mn-lt"/>
                          <a:ea typeface="+mn-ea"/>
                          <a:cs typeface="+mn-cs"/>
                          <a:sym typeface="Wingdings" pitchFamily="2" charset="2"/>
                        </a:rPr>
                        <a:t>sorting &amp; preparation for </a:t>
                      </a:r>
                      <a:r>
                        <a:rPr lang="en-US" sz="1800" b="1" i="0" kern="1200" baseline="0" dirty="0" smtClean="0">
                          <a:solidFill>
                            <a:schemeClr val="tx1"/>
                          </a:solidFill>
                          <a:latin typeface="+mn-lt"/>
                          <a:ea typeface="+mn-ea"/>
                          <a:cs typeface="+mn-cs"/>
                          <a:sym typeface="Wingdings" pitchFamily="2" charset="2"/>
                        </a:rPr>
                        <a:t>reuse or treatment of WEEE</a:t>
                      </a:r>
                    </a:p>
                    <a:p>
                      <a:pPr>
                        <a:spcAft>
                          <a:spcPts val="600"/>
                        </a:spcAft>
                        <a:buFont typeface="Arial" pitchFamily="34" charset="0"/>
                        <a:buChar char="•"/>
                      </a:pPr>
                      <a:r>
                        <a:rPr lang="en-US" sz="1800" b="0" i="0" kern="1200" baseline="0" dirty="0" smtClean="0">
                          <a:solidFill>
                            <a:schemeClr val="tx1"/>
                          </a:solidFill>
                          <a:latin typeface="+mn-lt"/>
                          <a:ea typeface="+mn-ea"/>
                          <a:cs typeface="+mn-cs"/>
                          <a:sym typeface="Wingdings" pitchFamily="2" charset="2"/>
                        </a:rPr>
                        <a:t>  </a:t>
                      </a:r>
                      <a:r>
                        <a:rPr lang="en-US" sz="1800" b="0" i="0" kern="1200" dirty="0" smtClean="0">
                          <a:solidFill>
                            <a:schemeClr val="tx1"/>
                          </a:solidFill>
                          <a:latin typeface="+mn-lt"/>
                          <a:ea typeface="+mn-ea"/>
                          <a:cs typeface="+mn-cs"/>
                        </a:rPr>
                        <a:t>  Development</a:t>
                      </a:r>
                      <a:r>
                        <a:rPr lang="en-US" sz="1800" b="0" i="0" kern="1200" baseline="0" dirty="0" smtClean="0">
                          <a:solidFill>
                            <a:schemeClr val="tx1"/>
                          </a:solidFill>
                          <a:latin typeface="+mn-lt"/>
                          <a:ea typeface="+mn-ea"/>
                          <a:cs typeface="+mn-cs"/>
                        </a:rPr>
                        <a:t> of a </a:t>
                      </a:r>
                      <a:r>
                        <a:rPr lang="en-US" sz="1800" b="0" i="0" u="none" strike="noStrike" kern="1200" dirty="0" smtClean="0">
                          <a:solidFill>
                            <a:schemeClr val="tx1"/>
                          </a:solidFill>
                          <a:latin typeface="+mn-lt"/>
                          <a:ea typeface="+mn-ea"/>
                          <a:cs typeface="+mn-cs"/>
                          <a:hlinkClick r:id="rId4" tooltip="ReWeee project platform"/>
                        </a:rPr>
                        <a:t>web platform</a:t>
                      </a:r>
                      <a:r>
                        <a:rPr lang="en-US" sz="1800" b="0" i="0" u="none" strike="noStrike" kern="1200" dirty="0" smtClean="0">
                          <a:solidFill>
                            <a:schemeClr val="tx1"/>
                          </a:solidFill>
                          <a:latin typeface="+mn-lt"/>
                          <a:ea typeface="+mn-ea"/>
                          <a:cs typeface="+mn-cs"/>
                        </a:rPr>
                        <a:t> for households,</a:t>
                      </a:r>
                      <a:r>
                        <a:rPr lang="en-US" sz="1800" b="0" i="0" u="none" strike="noStrike" kern="1200" baseline="0" dirty="0" smtClean="0">
                          <a:solidFill>
                            <a:schemeClr val="tx1"/>
                          </a:solidFill>
                          <a:latin typeface="+mn-lt"/>
                          <a:ea typeface="+mn-ea"/>
                          <a:cs typeface="+mn-cs"/>
                        </a:rPr>
                        <a:t> companies &amp; public services</a:t>
                      </a:r>
                      <a:r>
                        <a:rPr lang="en-US" sz="1800" b="0" i="0" kern="1200" dirty="0" smtClean="0">
                          <a:solidFill>
                            <a:schemeClr val="tx1"/>
                          </a:solidFill>
                          <a:latin typeface="+mn-lt"/>
                          <a:ea typeface="+mn-ea"/>
                          <a:cs typeface="+mn-cs"/>
                        </a:rPr>
                        <a:t> </a:t>
                      </a:r>
                      <a:r>
                        <a:rPr lang="en-US" sz="1800" b="0" i="0" kern="1200" dirty="0" smtClean="0">
                          <a:solidFill>
                            <a:schemeClr val="tx1"/>
                          </a:solidFill>
                          <a:latin typeface="+mn-lt"/>
                          <a:ea typeface="+mn-ea"/>
                          <a:cs typeface="+mn-cs"/>
                          <a:sym typeface="Wingdings" pitchFamily="2" charset="2"/>
                        </a:rPr>
                        <a:t> </a:t>
                      </a:r>
                      <a:r>
                        <a:rPr lang="en-US" sz="1800" b="1" i="0" kern="1200" dirty="0" smtClean="0">
                          <a:solidFill>
                            <a:schemeClr val="tx1"/>
                          </a:solidFill>
                          <a:latin typeface="+mn-lt"/>
                          <a:ea typeface="+mn-ea"/>
                          <a:cs typeface="+mn-cs"/>
                        </a:rPr>
                        <a:t>donation and exchange of EEE</a:t>
                      </a:r>
                    </a:p>
                    <a:p>
                      <a:pPr>
                        <a:spcAft>
                          <a:spcPts val="600"/>
                        </a:spcAft>
                        <a:buFont typeface="Arial" pitchFamily="34" charset="0"/>
                        <a:buChar char="•"/>
                      </a:pPr>
                      <a:r>
                        <a:rPr lang="en-US" sz="1800" b="1" i="0" kern="1200" dirty="0" smtClean="0">
                          <a:solidFill>
                            <a:schemeClr val="tx1"/>
                          </a:solidFill>
                          <a:latin typeface="+mn-lt"/>
                          <a:ea typeface="+mn-ea"/>
                          <a:cs typeface="+mn-cs"/>
                        </a:rPr>
                        <a:t>    </a:t>
                      </a:r>
                      <a:r>
                        <a:rPr lang="en-US" sz="1800" b="0" i="0" kern="1200" dirty="0" smtClean="0">
                          <a:solidFill>
                            <a:schemeClr val="tx1"/>
                          </a:solidFill>
                          <a:latin typeface="+mn-lt"/>
                          <a:ea typeface="+mn-ea"/>
                          <a:cs typeface="+mn-cs"/>
                        </a:rPr>
                        <a:t>Repair cafés </a:t>
                      </a:r>
                      <a:r>
                        <a:rPr lang="en-US" sz="1800" b="0" i="0" kern="1200" dirty="0" smtClean="0">
                          <a:solidFill>
                            <a:schemeClr val="tx1"/>
                          </a:solidFill>
                          <a:latin typeface="+mn-lt"/>
                          <a:ea typeface="+mn-ea"/>
                          <a:cs typeface="+mn-cs"/>
                          <a:sym typeface="Wingdings" pitchFamily="2" charset="2"/>
                        </a:rPr>
                        <a:t> </a:t>
                      </a:r>
                      <a:r>
                        <a:rPr lang="en-US" sz="1800" b="0" i="0" kern="1200" dirty="0" smtClean="0">
                          <a:solidFill>
                            <a:schemeClr val="tx1"/>
                          </a:solidFill>
                          <a:latin typeface="+mn-lt"/>
                          <a:ea typeface="+mn-ea"/>
                          <a:cs typeface="+mn-cs"/>
                        </a:rPr>
                        <a:t>give the public the chance to repair their appliances with the help of technicians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71636">
                <a:tc>
                  <a:txBody>
                    <a:bodyPr/>
                    <a:lstStyle/>
                    <a:p>
                      <a:pPr marL="0" algn="ctr" defTabSz="914400" rtl="0" eaLnBrk="1" latinLnBrk="0" hangingPunct="1">
                        <a:spcBef>
                          <a:spcPts val="1200"/>
                        </a:spcBef>
                      </a:pPr>
                      <a:r>
                        <a:rPr lang="en-US" sz="2400" b="1" kern="1200" baseline="0" dirty="0" smtClean="0">
                          <a:solidFill>
                            <a:schemeClr val="tx1"/>
                          </a:solidFill>
                          <a:latin typeface="+mn-lt"/>
                          <a:ea typeface="+mn-ea"/>
                          <a:cs typeface="+mn-cs"/>
                        </a:rPr>
                        <a:t>The Results</a:t>
                      </a:r>
                      <a:endParaRPr lang="el-GR" sz="2400" b="1"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800" b="0" i="0" kern="120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Maintaining WEEE in a working condition for a longer period of time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800" kern="1200" baseline="0" dirty="0" smtClean="0">
                          <a:solidFill>
                            <a:schemeClr val="dk1"/>
                          </a:solidFill>
                          <a:latin typeface="+mn-lt"/>
                          <a:ea typeface="+mn-ea"/>
                          <a:cs typeface="+mn-cs"/>
                        </a:rPr>
                        <a:t> Spreading awareness and creating a </a:t>
                      </a:r>
                      <a:r>
                        <a:rPr lang="en-US" sz="1800" b="0" i="0" kern="1200" dirty="0" smtClean="0">
                          <a:solidFill>
                            <a:schemeClr val="dk1"/>
                          </a:solidFill>
                          <a:latin typeface="+mn-lt"/>
                          <a:ea typeface="+mn-ea"/>
                          <a:cs typeface="+mn-cs"/>
                        </a:rPr>
                        <a:t>culture of prevention and reuse in Greece</a:t>
                      </a:r>
                      <a:r>
                        <a:rPr lang="en-US" sz="1800" kern="1200" baseline="0" dirty="0" smtClean="0">
                          <a:solidFill>
                            <a:schemeClr val="dk1"/>
                          </a:solidFill>
                          <a:latin typeface="+mn-lt"/>
                          <a:ea typeface="+mn-ea"/>
                          <a:cs typeface="+mn-cs"/>
                        </a:rPr>
                        <a:t> 	</a:t>
                      </a:r>
                    </a:p>
                    <a:p>
                      <a:pPr>
                        <a:buFont typeface="Wingdings" pitchFamily="2" charset="2"/>
                        <a:buChar char="ü"/>
                      </a:pPr>
                      <a:r>
                        <a:rPr lang="en-US" sz="1800" b="0" i="0" kern="1200" dirty="0" smtClean="0">
                          <a:solidFill>
                            <a:schemeClr val="dk1"/>
                          </a:solidFill>
                          <a:latin typeface="+mn-lt"/>
                          <a:ea typeface="+mn-ea"/>
                          <a:cs typeface="+mn-cs"/>
                        </a:rPr>
                        <a:t> Developing a suitable institutional framework governing all aspects of WEEE preparation for reuse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69274">
                <a:tc>
                  <a:txBody>
                    <a:bodyPr/>
                    <a:lstStyle/>
                    <a:p>
                      <a:pPr marL="0" algn="ctr" defTabSz="914400" rtl="0" eaLnBrk="1" latinLnBrk="0" hangingPunct="1">
                        <a:spcBef>
                          <a:spcPts val="1200"/>
                        </a:spcBef>
                      </a:pPr>
                      <a:r>
                        <a:rPr lang="en-US" sz="2400" b="1" kern="1200" baseline="0" dirty="0" smtClean="0">
                          <a:solidFill>
                            <a:schemeClr val="tx1"/>
                          </a:solidFill>
                          <a:latin typeface="+mn-lt"/>
                          <a:ea typeface="+mn-ea"/>
                          <a:cs typeface="+mn-cs"/>
                        </a:rPr>
                        <a:t>Circular Model</a:t>
                      </a:r>
                      <a:endParaRPr lang="el-GR" sz="2400" b="1"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171" name="Picture 3" descr="C:\Users\user\Desktop\SCRCE\Material for Case Studies\Presentation\Life Extension.jpg"/>
          <p:cNvPicPr>
            <a:picLocks noChangeAspect="1" noChangeArrowheads="1"/>
          </p:cNvPicPr>
          <p:nvPr/>
        </p:nvPicPr>
        <p:blipFill>
          <a:blip r:embed="rId5" cstate="print"/>
          <a:srcRect/>
          <a:stretch>
            <a:fillRect/>
          </a:stretch>
        </p:blipFill>
        <p:spPr bwMode="auto">
          <a:xfrm>
            <a:off x="3200400" y="5715000"/>
            <a:ext cx="1230570" cy="1143000"/>
          </a:xfrm>
          <a:prstGeom prst="rect">
            <a:avLst/>
          </a:prstGeom>
          <a:noFill/>
        </p:spPr>
      </p:pic>
      <p:pic>
        <p:nvPicPr>
          <p:cNvPr id="7172" name="Picture 4" descr="C:\Users\user\Desktop\SCRCE\Material for Case Studies\Presentation\Sharing platforms.jpg"/>
          <p:cNvPicPr>
            <a:picLocks noChangeAspect="1" noChangeArrowheads="1"/>
          </p:cNvPicPr>
          <p:nvPr/>
        </p:nvPicPr>
        <p:blipFill>
          <a:blip r:embed="rId6" cstate="print"/>
          <a:srcRect/>
          <a:stretch>
            <a:fillRect/>
          </a:stretch>
        </p:blipFill>
        <p:spPr bwMode="auto">
          <a:xfrm>
            <a:off x="4953000" y="5733143"/>
            <a:ext cx="1219199" cy="1124857"/>
          </a:xfrm>
          <a:prstGeom prst="rect">
            <a:avLst/>
          </a:prstGeom>
          <a:noFill/>
        </p:spPr>
      </p:pic>
      <p:sp>
        <p:nvSpPr>
          <p:cNvPr id="11" name="10 - TextBox"/>
          <p:cNvSpPr txBox="1"/>
          <p:nvPr/>
        </p:nvSpPr>
        <p:spPr>
          <a:xfrm>
            <a:off x="6705600" y="5921514"/>
            <a:ext cx="1219200" cy="707886"/>
          </a:xfrm>
          <a:prstGeom prst="rect">
            <a:avLst/>
          </a:prstGeom>
          <a:noFill/>
          <a:ln w="22225">
            <a:solidFill>
              <a:srgbClr val="FF0000"/>
            </a:solidFill>
            <a:prstDash val="dashDot"/>
          </a:ln>
        </p:spPr>
        <p:txBody>
          <a:bodyPr wrap="square" rtlCol="0">
            <a:spAutoFit/>
          </a:bodyPr>
          <a:lstStyle/>
          <a:p>
            <a:pPr algn="ctr"/>
            <a:r>
              <a:rPr lang="en-US" sz="2000" dirty="0" smtClean="0">
                <a:solidFill>
                  <a:srgbClr val="FF0000"/>
                </a:solidFill>
                <a:latin typeface="Algerian" pitchFamily="82" charset="0"/>
              </a:rPr>
              <a:t>Cross - Border</a:t>
            </a:r>
            <a:endParaRPr lang="el-GR" sz="20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Υπότιτλος"/>
          <p:cNvSpPr txBox="1">
            <a:spLocks/>
          </p:cNvSpPr>
          <p:nvPr/>
        </p:nvSpPr>
        <p:spPr>
          <a:xfrm>
            <a:off x="838200" y="152400"/>
            <a:ext cx="76200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600" b="0" i="0" u="none" strike="noStrike" kern="1200" cap="none" spc="0" normalizeH="0" baseline="0" noProof="0" dirty="0" smtClean="0">
                <a:ln>
                  <a:noFill/>
                </a:ln>
                <a:solidFill>
                  <a:schemeClr val="bg1"/>
                </a:solidFill>
                <a:effectLst/>
                <a:uLnTx/>
                <a:uFillTx/>
                <a:latin typeface="+mn-lt"/>
                <a:ea typeface="+mn-ea"/>
                <a:cs typeface="+mn-cs"/>
              </a:rPr>
              <a:t>Good practices of </a:t>
            </a:r>
            <a:r>
              <a:rPr kumimoji="0" lang="fr-FR" sz="3600" b="0" i="0" u="none" strike="noStrike" kern="1200" cap="none" spc="0" normalizeH="0" baseline="0" noProof="0" dirty="0" err="1" smtClean="0">
                <a:ln>
                  <a:noFill/>
                </a:ln>
                <a:solidFill>
                  <a:schemeClr val="bg1"/>
                </a:solidFill>
                <a:effectLst/>
                <a:uLnTx/>
                <a:uFillTx/>
                <a:latin typeface="+mn-lt"/>
                <a:ea typeface="+mn-ea"/>
                <a:cs typeface="+mn-cs"/>
              </a:rPr>
              <a:t>Circular</a:t>
            </a:r>
            <a:r>
              <a:rPr kumimoji="0" lang="fr-FR" sz="3600" b="0" i="0" u="none" strike="noStrike" kern="1200" cap="none" spc="0" normalizeH="0" baseline="0" noProof="0" dirty="0" smtClean="0">
                <a:ln>
                  <a:noFill/>
                </a:ln>
                <a:solidFill>
                  <a:schemeClr val="bg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bg1"/>
                </a:solidFill>
                <a:effectLst/>
                <a:uLnTx/>
                <a:uFillTx/>
                <a:latin typeface="+mn-lt"/>
                <a:ea typeface="+mn-ea"/>
                <a:cs typeface="+mn-cs"/>
              </a:rPr>
              <a:t>Economy</a:t>
            </a:r>
            <a:r>
              <a:rPr kumimoji="0" lang="fr-FR"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#4</a:t>
            </a:r>
            <a:endParaRPr kumimoji="0" lang="el-GR" sz="3600" b="0" i="0" u="none" strike="noStrike" kern="1200" cap="none" spc="0" normalizeH="0" baseline="0" noProof="0" dirty="0">
              <a:ln>
                <a:noFill/>
              </a:ln>
              <a:solidFill>
                <a:schemeClr val="bg1"/>
              </a:solidFill>
              <a:effectLst/>
              <a:uLnTx/>
              <a:uFillTx/>
              <a:latin typeface="+mn-lt"/>
              <a:ea typeface="+mn-ea"/>
              <a:cs typeface="+mn-cs"/>
            </a:endParaRPr>
          </a:p>
        </p:txBody>
      </p:sp>
      <p:pic>
        <p:nvPicPr>
          <p:cNvPr id="8194" name="Picture 2" descr="C:\Users\user\Desktop\SCRCE\Material for Case Studies\Presentation\Hydrousa logo.jpg"/>
          <p:cNvPicPr>
            <a:picLocks noChangeAspect="1" noChangeArrowheads="1"/>
          </p:cNvPicPr>
          <p:nvPr/>
        </p:nvPicPr>
        <p:blipFill>
          <a:blip r:embed="rId3" cstate="print"/>
          <a:srcRect/>
          <a:stretch>
            <a:fillRect/>
          </a:stretch>
        </p:blipFill>
        <p:spPr bwMode="auto">
          <a:xfrm>
            <a:off x="0" y="914400"/>
            <a:ext cx="9144000" cy="1752600"/>
          </a:xfrm>
          <a:prstGeom prst="rect">
            <a:avLst/>
          </a:prstGeom>
          <a:noFill/>
        </p:spPr>
      </p:pic>
      <p:graphicFrame>
        <p:nvGraphicFramePr>
          <p:cNvPr id="10" name="9 - Πίνακας"/>
          <p:cNvGraphicFramePr>
            <a:graphicFrameLocks noGrp="1"/>
          </p:cNvGraphicFramePr>
          <p:nvPr/>
        </p:nvGraphicFramePr>
        <p:xfrm>
          <a:off x="0" y="2843236"/>
          <a:ext cx="9144000" cy="1539240"/>
        </p:xfrm>
        <a:graphic>
          <a:graphicData uri="http://schemas.openxmlformats.org/drawingml/2006/table">
            <a:tbl>
              <a:tblPr firstRow="1" bandRow="1">
                <a:tableStyleId>{EB344D84-9AFB-497E-A393-DC336BA19D2E}</a:tableStyleId>
              </a:tblPr>
              <a:tblGrid>
                <a:gridCol w="2103928"/>
                <a:gridCol w="7040072"/>
              </a:tblGrid>
              <a:tr h="1347764">
                <a:tc>
                  <a:txBody>
                    <a:bodyPr/>
                    <a:lstStyle/>
                    <a:p>
                      <a:pPr algn="ctr">
                        <a:spcBef>
                          <a:spcPts val="1200"/>
                        </a:spcBef>
                      </a:pPr>
                      <a:r>
                        <a:rPr lang="en-US" sz="2400" baseline="0" dirty="0" smtClean="0">
                          <a:solidFill>
                            <a:schemeClr val="tx1"/>
                          </a:solidFill>
                        </a:rPr>
                        <a:t>The  Practice</a:t>
                      </a:r>
                      <a:endParaRPr lang="el-G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buFont typeface="Arial" pitchFamily="34" charset="0"/>
                        <a:buChar char="•"/>
                      </a:pPr>
                      <a:r>
                        <a:rPr lang="en-US" sz="1800" b="0" i="0" kern="1200" baseline="0" dirty="0" smtClean="0">
                          <a:solidFill>
                            <a:schemeClr val="tx1"/>
                          </a:solidFill>
                          <a:latin typeface="+mn-lt"/>
                          <a:ea typeface="+mn-ea"/>
                          <a:cs typeface="+mn-cs"/>
                        </a:rPr>
                        <a:t> HORIZON 2020 project (Start date: 01/07/2018, 27 partners from GR, IT, DE, UK, ESP, FR, AT, EG, BE) </a:t>
                      </a:r>
                    </a:p>
                    <a:p>
                      <a:pPr>
                        <a:spcAft>
                          <a:spcPts val="600"/>
                        </a:spcAft>
                        <a:buFont typeface="Arial" pitchFamily="34" charset="0"/>
                        <a:buChar char="•"/>
                      </a:pPr>
                      <a:r>
                        <a:rPr lang="en-US" sz="1800" b="0" i="0" kern="1200" baseline="0" dirty="0" smtClean="0">
                          <a:solidFill>
                            <a:schemeClr val="tx1"/>
                          </a:solidFill>
                          <a:latin typeface="+mn-lt"/>
                          <a:ea typeface="+mn-ea"/>
                          <a:cs typeface="+mn-cs"/>
                        </a:rPr>
                        <a:t> Main aim: Promote innovative </a:t>
                      </a:r>
                      <a:r>
                        <a:rPr lang="en-US" sz="1800" b="0" i="0" kern="1200" dirty="0" smtClean="0">
                          <a:solidFill>
                            <a:schemeClr val="tx1"/>
                          </a:solidFill>
                          <a:latin typeface="+mn-lt"/>
                          <a:ea typeface="+mn-ea"/>
                          <a:cs typeface="+mn-cs"/>
                        </a:rPr>
                        <a:t>water</a:t>
                      </a:r>
                      <a:r>
                        <a:rPr lang="en-US" sz="1800" b="0" i="0" kern="1200" baseline="0" dirty="0" smtClean="0">
                          <a:solidFill>
                            <a:schemeClr val="tx1"/>
                          </a:solidFill>
                          <a:latin typeface="+mn-lt"/>
                          <a:ea typeface="+mn-ea"/>
                          <a:cs typeface="+mn-cs"/>
                        </a:rPr>
                        <a:t> and waste-water management approaches to </a:t>
                      </a:r>
                      <a:r>
                        <a:rPr lang="en-US" sz="1800" b="1" i="0" kern="1200" baseline="0" dirty="0" smtClean="0">
                          <a:solidFill>
                            <a:schemeClr val="tx1"/>
                          </a:solidFill>
                          <a:latin typeface="+mn-lt"/>
                          <a:ea typeface="+mn-ea"/>
                          <a:cs typeface="+mn-cs"/>
                        </a:rPr>
                        <a:t>close Water Loops </a:t>
                      </a:r>
                      <a:r>
                        <a:rPr lang="en-US" sz="1800" b="0" i="0" kern="1200" baseline="0" dirty="0" smtClean="0">
                          <a:solidFill>
                            <a:schemeClr val="tx1"/>
                          </a:solidFill>
                          <a:latin typeface="+mn-lt"/>
                          <a:ea typeface="+mn-ea"/>
                          <a:cs typeface="+mn-cs"/>
                        </a:rPr>
                        <a:t>in water-scarce regions taking advantage of local resources</a:t>
                      </a:r>
                      <a:endParaRPr lang="en-US" sz="1800" b="0" i="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196" name="Picture 4" descr="C:\Users\user\Desktop\SCRCE\Material for Case Studies\Presentation\Closing the loop.jpg"/>
          <p:cNvPicPr>
            <a:picLocks noChangeAspect="1" noChangeArrowheads="1"/>
          </p:cNvPicPr>
          <p:nvPr/>
        </p:nvPicPr>
        <p:blipFill>
          <a:blip r:embed="rId4" cstate="print"/>
          <a:srcRect/>
          <a:stretch>
            <a:fillRect/>
          </a:stretch>
        </p:blipFill>
        <p:spPr bwMode="auto">
          <a:xfrm>
            <a:off x="2514600" y="4495800"/>
            <a:ext cx="3962400" cy="1981200"/>
          </a:xfrm>
          <a:prstGeom prst="rect">
            <a:avLst/>
          </a:prstGeom>
          <a:noFill/>
        </p:spPr>
      </p:pic>
      <p:pic>
        <p:nvPicPr>
          <p:cNvPr id="8195" name="Picture 3" descr="C:\Users\user\Desktop\SCRCE\Material for Case Studies\Presentation\Hydrousa sites.jpg"/>
          <p:cNvPicPr>
            <a:picLocks noChangeAspect="1" noChangeArrowheads="1"/>
          </p:cNvPicPr>
          <p:nvPr/>
        </p:nvPicPr>
        <p:blipFill>
          <a:blip r:embed="rId5" cstate="print"/>
          <a:srcRect/>
          <a:stretch>
            <a:fillRect/>
          </a:stretch>
        </p:blipFill>
        <p:spPr bwMode="auto">
          <a:xfrm>
            <a:off x="0" y="914400"/>
            <a:ext cx="9144000" cy="617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Υπότιτλος"/>
          <p:cNvSpPr txBox="1">
            <a:spLocks/>
          </p:cNvSpPr>
          <p:nvPr/>
        </p:nvSpPr>
        <p:spPr>
          <a:xfrm>
            <a:off x="838200" y="152400"/>
            <a:ext cx="76200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600" b="0" i="0" u="none" strike="noStrike" kern="1200" cap="none" spc="0" normalizeH="0" baseline="0" noProof="0" dirty="0" smtClean="0">
                <a:ln>
                  <a:noFill/>
                </a:ln>
                <a:solidFill>
                  <a:schemeClr val="bg1"/>
                </a:solidFill>
                <a:effectLst/>
                <a:uLnTx/>
                <a:uFillTx/>
                <a:latin typeface="+mn-lt"/>
                <a:ea typeface="+mn-ea"/>
                <a:cs typeface="+mn-cs"/>
              </a:rPr>
              <a:t>Good practices of </a:t>
            </a:r>
            <a:r>
              <a:rPr kumimoji="0" lang="fr-FR" sz="3600" b="0" i="0" u="none" strike="noStrike" kern="1200" cap="none" spc="0" normalizeH="0" baseline="0" noProof="0" dirty="0" err="1" smtClean="0">
                <a:ln>
                  <a:noFill/>
                </a:ln>
                <a:solidFill>
                  <a:schemeClr val="bg1"/>
                </a:solidFill>
                <a:effectLst/>
                <a:uLnTx/>
                <a:uFillTx/>
                <a:latin typeface="+mn-lt"/>
                <a:ea typeface="+mn-ea"/>
                <a:cs typeface="+mn-cs"/>
              </a:rPr>
              <a:t>Circular</a:t>
            </a:r>
            <a:r>
              <a:rPr kumimoji="0" lang="fr-FR" sz="3600" b="0" i="0" u="none" strike="noStrike" kern="1200" cap="none" spc="0" normalizeH="0" baseline="0" noProof="0" dirty="0" smtClean="0">
                <a:ln>
                  <a:noFill/>
                </a:ln>
                <a:solidFill>
                  <a:schemeClr val="bg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bg1"/>
                </a:solidFill>
                <a:effectLst/>
                <a:uLnTx/>
                <a:uFillTx/>
                <a:latin typeface="+mn-lt"/>
                <a:ea typeface="+mn-ea"/>
                <a:cs typeface="+mn-cs"/>
              </a:rPr>
              <a:t>Economy</a:t>
            </a:r>
            <a:r>
              <a:rPr kumimoji="0" lang="fr-FR"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#4</a:t>
            </a:r>
            <a:endParaRPr kumimoji="0" lang="el-GR" sz="3600" b="0" i="0" u="none" strike="noStrike" kern="1200" cap="none" spc="0" normalizeH="0" baseline="0" noProof="0" dirty="0">
              <a:ln>
                <a:noFill/>
              </a:ln>
              <a:solidFill>
                <a:schemeClr val="bg1"/>
              </a:solidFill>
              <a:effectLst/>
              <a:uLnTx/>
              <a:uFillTx/>
              <a:latin typeface="+mn-lt"/>
              <a:ea typeface="+mn-ea"/>
              <a:cs typeface="+mn-cs"/>
            </a:endParaRPr>
          </a:p>
        </p:txBody>
      </p:sp>
      <p:pic>
        <p:nvPicPr>
          <p:cNvPr id="8194" name="Picture 2" descr="C:\Users\user\Desktop\SCRCE\Material for Case Studies\Presentation\Hydrousa logo.jpg"/>
          <p:cNvPicPr>
            <a:picLocks noChangeAspect="1" noChangeArrowheads="1"/>
          </p:cNvPicPr>
          <p:nvPr/>
        </p:nvPicPr>
        <p:blipFill>
          <a:blip r:embed="rId3" cstate="print"/>
          <a:srcRect/>
          <a:stretch>
            <a:fillRect/>
          </a:stretch>
        </p:blipFill>
        <p:spPr bwMode="auto">
          <a:xfrm>
            <a:off x="0" y="914400"/>
            <a:ext cx="9144000" cy="1752600"/>
          </a:xfrm>
          <a:prstGeom prst="rect">
            <a:avLst/>
          </a:prstGeom>
          <a:noFill/>
        </p:spPr>
      </p:pic>
      <p:graphicFrame>
        <p:nvGraphicFramePr>
          <p:cNvPr id="10" name="9 - Πίνακας"/>
          <p:cNvGraphicFramePr>
            <a:graphicFrameLocks noGrp="1"/>
          </p:cNvGraphicFramePr>
          <p:nvPr/>
        </p:nvGraphicFramePr>
        <p:xfrm>
          <a:off x="0" y="2895599"/>
          <a:ext cx="9144000" cy="1889760"/>
        </p:xfrm>
        <a:graphic>
          <a:graphicData uri="http://schemas.openxmlformats.org/drawingml/2006/table">
            <a:tbl>
              <a:tblPr firstRow="1" bandRow="1">
                <a:tableStyleId>{EB344D84-9AFB-497E-A393-DC336BA19D2E}</a:tableStyleId>
              </a:tblPr>
              <a:tblGrid>
                <a:gridCol w="2103928"/>
                <a:gridCol w="7040072"/>
              </a:tblGrid>
              <a:tr h="1837396">
                <a:tc>
                  <a:txBody>
                    <a:bodyPr/>
                    <a:lstStyle/>
                    <a:p>
                      <a:pPr algn="ctr">
                        <a:spcBef>
                          <a:spcPts val="1200"/>
                        </a:spcBef>
                      </a:pPr>
                      <a:r>
                        <a:rPr lang="en-US" sz="2400" baseline="0" dirty="0" smtClean="0">
                          <a:solidFill>
                            <a:schemeClr val="tx1"/>
                          </a:solidFill>
                        </a:rPr>
                        <a:t>Expected Results</a:t>
                      </a:r>
                      <a:endParaRPr lang="el-G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buFont typeface="Arial" pitchFamily="34" charset="0"/>
                        <a:buChar char="•"/>
                      </a:pPr>
                      <a:r>
                        <a:rPr lang="en-US" sz="1800" b="0" i="0" kern="1200" baseline="0" dirty="0" smtClean="0">
                          <a:solidFill>
                            <a:schemeClr val="tx1"/>
                          </a:solidFill>
                          <a:latin typeface="+mn-lt"/>
                          <a:ea typeface="+mn-ea"/>
                          <a:cs typeface="+mn-cs"/>
                        </a:rPr>
                        <a:t> Non-conventional water sources &amp; smart water services to </a:t>
                      </a:r>
                      <a:r>
                        <a:rPr lang="en-US" sz="1800" b="0" i="0" kern="1200" dirty="0" smtClean="0">
                          <a:solidFill>
                            <a:schemeClr val="tx1"/>
                          </a:solidFill>
                          <a:latin typeface="+mn-lt"/>
                          <a:ea typeface="+mn-ea"/>
                          <a:cs typeface="+mn-cs"/>
                        </a:rPr>
                        <a:t>close the cycles of materials, water</a:t>
                      </a:r>
                      <a:r>
                        <a:rPr lang="en-US" sz="1800" b="0" i="0" kern="1200" baseline="0" dirty="0" smtClean="0">
                          <a:solidFill>
                            <a:schemeClr val="tx1"/>
                          </a:solidFill>
                          <a:latin typeface="+mn-lt"/>
                          <a:ea typeface="+mn-ea"/>
                          <a:cs typeface="+mn-cs"/>
                        </a:rPr>
                        <a:t> &amp;</a:t>
                      </a:r>
                      <a:r>
                        <a:rPr lang="en-US" sz="1800" b="0" i="0" kern="1200" dirty="0" smtClean="0">
                          <a:solidFill>
                            <a:schemeClr val="tx1"/>
                          </a:solidFill>
                          <a:latin typeface="+mn-lt"/>
                          <a:ea typeface="+mn-ea"/>
                          <a:cs typeface="+mn-cs"/>
                        </a:rPr>
                        <a:t> energy at regional scale</a:t>
                      </a:r>
                    </a:p>
                    <a:p>
                      <a:pPr>
                        <a:spcAft>
                          <a:spcPts val="600"/>
                        </a:spcAft>
                        <a:buFont typeface="Arial" pitchFamily="34" charset="0"/>
                        <a:buChar char="•"/>
                      </a:pPr>
                      <a:r>
                        <a:rPr lang="en-US" sz="1800" b="0" i="0" kern="1200" baseline="0" dirty="0" smtClean="0">
                          <a:solidFill>
                            <a:schemeClr val="tx1"/>
                          </a:solidFill>
                          <a:latin typeface="+mn-lt"/>
                          <a:ea typeface="+mn-ea"/>
                          <a:cs typeface="+mn-cs"/>
                        </a:rPr>
                        <a:t> Enhancing i</a:t>
                      </a:r>
                      <a:r>
                        <a:rPr lang="en-US" sz="1800" b="0" i="0" kern="1200" dirty="0" smtClean="0">
                          <a:solidFill>
                            <a:schemeClr val="tx1"/>
                          </a:solidFill>
                          <a:latin typeface="+mn-lt"/>
                          <a:ea typeface="+mn-ea"/>
                          <a:cs typeface="+mn-cs"/>
                        </a:rPr>
                        <a:t>nterconnectivity between the water system and other economic and social sectors.</a:t>
                      </a:r>
                    </a:p>
                    <a:p>
                      <a:pPr>
                        <a:spcAft>
                          <a:spcPts val="600"/>
                        </a:spcAft>
                        <a:buFont typeface="Arial" pitchFamily="34" charset="0"/>
                        <a:buChar char="•"/>
                      </a:pPr>
                      <a:r>
                        <a:rPr lang="en-US" sz="1800" b="0" i="0" kern="1200" dirty="0" smtClean="0">
                          <a:solidFill>
                            <a:schemeClr val="tx1"/>
                          </a:solidFill>
                          <a:latin typeface="+mn-lt"/>
                          <a:ea typeface="+mn-ea"/>
                          <a:cs typeface="+mn-cs"/>
                        </a:rPr>
                        <a:t> Providing evidence-based knowledge to</a:t>
                      </a:r>
                      <a:r>
                        <a:rPr lang="en-US" sz="1800" b="0" i="0" kern="1200" baseline="0" dirty="0" smtClean="0">
                          <a:solidFill>
                            <a:schemeClr val="tx1"/>
                          </a:solidFill>
                          <a:latin typeface="+mn-lt"/>
                          <a:ea typeface="+mn-ea"/>
                          <a:cs typeface="+mn-cs"/>
                        </a:rPr>
                        <a:t> </a:t>
                      </a:r>
                      <a:r>
                        <a:rPr lang="en-US" sz="1800" b="0" i="0" kern="1200" dirty="0" smtClean="0">
                          <a:solidFill>
                            <a:schemeClr val="tx1"/>
                          </a:solidFill>
                          <a:latin typeface="+mn-lt"/>
                          <a:ea typeface="+mn-ea"/>
                          <a:cs typeface="+mn-cs"/>
                        </a:rPr>
                        <a:t>facilitate a broader transition to a circular economy in the EU and beyond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10 - Πίνακας"/>
          <p:cNvGraphicFramePr>
            <a:graphicFrameLocks noGrp="1"/>
          </p:cNvGraphicFramePr>
          <p:nvPr/>
        </p:nvGraphicFramePr>
        <p:xfrm>
          <a:off x="0" y="4800600"/>
          <a:ext cx="9144000" cy="1837396"/>
        </p:xfrm>
        <a:graphic>
          <a:graphicData uri="http://schemas.openxmlformats.org/drawingml/2006/table">
            <a:tbl>
              <a:tblPr firstRow="1" bandRow="1">
                <a:tableStyleId>{EB344D84-9AFB-497E-A393-DC336BA19D2E}</a:tableStyleId>
              </a:tblPr>
              <a:tblGrid>
                <a:gridCol w="2103928"/>
                <a:gridCol w="7040072"/>
              </a:tblGrid>
              <a:tr h="1837396">
                <a:tc>
                  <a:txBody>
                    <a:bodyPr/>
                    <a:lstStyle/>
                    <a:p>
                      <a:pPr marL="0" algn="ctr" defTabSz="914400" rtl="0" eaLnBrk="1" latinLnBrk="0" hangingPunct="1">
                        <a:spcBef>
                          <a:spcPts val="1200"/>
                        </a:spcBef>
                      </a:pPr>
                      <a:r>
                        <a:rPr lang="en-US" sz="2400" b="1" kern="1200" baseline="0" dirty="0" smtClean="0">
                          <a:solidFill>
                            <a:schemeClr val="tx1"/>
                          </a:solidFill>
                          <a:latin typeface="+mn-lt"/>
                          <a:ea typeface="+mn-ea"/>
                          <a:cs typeface="+mn-cs"/>
                        </a:rPr>
                        <a:t>Circular Model</a:t>
                      </a:r>
                      <a:endParaRPr lang="el-GR" sz="2400" b="1"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buFont typeface="Arial" pitchFamily="34" charset="0"/>
                        <a:buNone/>
                      </a:pPr>
                      <a:endParaRPr lang="en-US" sz="1800" b="0" i="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9218" name="Picture 2" descr="C:\Users\user\Desktop\SCRCE\Material for Case Studies\Presentation\circular supplies.jpg"/>
          <p:cNvPicPr>
            <a:picLocks noChangeAspect="1" noChangeArrowheads="1"/>
          </p:cNvPicPr>
          <p:nvPr/>
        </p:nvPicPr>
        <p:blipFill>
          <a:blip r:embed="rId4" cstate="print"/>
          <a:srcRect/>
          <a:stretch>
            <a:fillRect/>
          </a:stretch>
        </p:blipFill>
        <p:spPr bwMode="auto">
          <a:xfrm>
            <a:off x="2743200" y="4876800"/>
            <a:ext cx="1676400" cy="1752600"/>
          </a:xfrm>
          <a:prstGeom prst="rect">
            <a:avLst/>
          </a:prstGeom>
          <a:noFill/>
        </p:spPr>
      </p:pic>
      <p:pic>
        <p:nvPicPr>
          <p:cNvPr id="9219" name="Picture 3" descr="C:\Users\user\Desktop\SCRCE\Material for Case Studies\Presentation\resource recovery.jpg"/>
          <p:cNvPicPr>
            <a:picLocks noChangeAspect="1" noChangeArrowheads="1"/>
          </p:cNvPicPr>
          <p:nvPr/>
        </p:nvPicPr>
        <p:blipFill>
          <a:blip r:embed="rId5" cstate="print"/>
          <a:srcRect/>
          <a:stretch>
            <a:fillRect/>
          </a:stretch>
        </p:blipFill>
        <p:spPr bwMode="auto">
          <a:xfrm>
            <a:off x="4876800" y="4861983"/>
            <a:ext cx="1524000" cy="1767417"/>
          </a:xfrm>
          <a:prstGeom prst="rect">
            <a:avLst/>
          </a:prstGeom>
          <a:noFill/>
        </p:spPr>
      </p:pic>
      <p:sp>
        <p:nvSpPr>
          <p:cNvPr id="12" name="11 - TextBox"/>
          <p:cNvSpPr txBox="1"/>
          <p:nvPr/>
        </p:nvSpPr>
        <p:spPr>
          <a:xfrm>
            <a:off x="6934200" y="5410200"/>
            <a:ext cx="1219200" cy="707886"/>
          </a:xfrm>
          <a:prstGeom prst="rect">
            <a:avLst/>
          </a:prstGeom>
          <a:noFill/>
          <a:ln w="22225">
            <a:solidFill>
              <a:srgbClr val="FF0000"/>
            </a:solidFill>
            <a:prstDash val="dashDot"/>
          </a:ln>
        </p:spPr>
        <p:txBody>
          <a:bodyPr wrap="square" rtlCol="0">
            <a:spAutoFit/>
          </a:bodyPr>
          <a:lstStyle/>
          <a:p>
            <a:pPr algn="ctr"/>
            <a:r>
              <a:rPr lang="en-US" sz="2000" dirty="0" smtClean="0">
                <a:solidFill>
                  <a:srgbClr val="FF0000"/>
                </a:solidFill>
                <a:latin typeface="Algerian" pitchFamily="82" charset="0"/>
              </a:rPr>
              <a:t>Cross - Border</a:t>
            </a:r>
            <a:endParaRPr lang="el-GR" sz="20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5 - Υπότιτλος"/>
          <p:cNvSpPr txBox="1">
            <a:spLocks/>
          </p:cNvSpPr>
          <p:nvPr/>
        </p:nvSpPr>
        <p:spPr>
          <a:xfrm>
            <a:off x="838200" y="152400"/>
            <a:ext cx="76200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600" b="0" i="0" u="none" strike="noStrike" kern="1200" cap="none" spc="0" normalizeH="0" baseline="0" noProof="0" dirty="0" smtClean="0">
                <a:ln>
                  <a:noFill/>
                </a:ln>
                <a:solidFill>
                  <a:schemeClr val="bg1"/>
                </a:solidFill>
                <a:effectLst/>
                <a:uLnTx/>
                <a:uFillTx/>
                <a:latin typeface="+mn-lt"/>
                <a:ea typeface="+mn-ea"/>
                <a:cs typeface="+mn-cs"/>
              </a:rPr>
              <a:t>Good practices of </a:t>
            </a:r>
            <a:r>
              <a:rPr kumimoji="0" lang="fr-FR" sz="3600" b="0" i="0" u="none" strike="noStrike" kern="1200" cap="none" spc="0" normalizeH="0" baseline="0" noProof="0" dirty="0" err="1" smtClean="0">
                <a:ln>
                  <a:noFill/>
                </a:ln>
                <a:solidFill>
                  <a:schemeClr val="bg1"/>
                </a:solidFill>
                <a:effectLst/>
                <a:uLnTx/>
                <a:uFillTx/>
                <a:latin typeface="+mn-lt"/>
                <a:ea typeface="+mn-ea"/>
                <a:cs typeface="+mn-cs"/>
              </a:rPr>
              <a:t>Circular</a:t>
            </a:r>
            <a:r>
              <a:rPr kumimoji="0" lang="fr-FR" sz="3600" b="0" i="0" u="none" strike="noStrike" kern="1200" cap="none" spc="0" normalizeH="0" baseline="0" noProof="0" dirty="0" smtClean="0">
                <a:ln>
                  <a:noFill/>
                </a:ln>
                <a:solidFill>
                  <a:schemeClr val="bg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bg1"/>
                </a:solidFill>
                <a:effectLst/>
                <a:uLnTx/>
                <a:uFillTx/>
                <a:latin typeface="+mn-lt"/>
                <a:ea typeface="+mn-ea"/>
                <a:cs typeface="+mn-cs"/>
              </a:rPr>
              <a:t>Economy</a:t>
            </a:r>
            <a:r>
              <a:rPr kumimoji="0" lang="fr-FR"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#5</a:t>
            </a:r>
            <a:endParaRPr kumimoji="0" lang="el-GR"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5 - Υπότιτλος"/>
          <p:cNvSpPr>
            <a:spLocks noGrp="1"/>
          </p:cNvSpPr>
          <p:nvPr>
            <p:ph type="subTitle" idx="1"/>
          </p:nvPr>
        </p:nvSpPr>
        <p:spPr/>
        <p:txBody>
          <a:bodyPr/>
          <a:lstStyle/>
          <a:p>
            <a:endParaRPr lang="el-GR"/>
          </a:p>
        </p:txBody>
      </p:sp>
      <p:pic>
        <p:nvPicPr>
          <p:cNvPr id="10242" name="Picture 2" descr="C:\Users\user\Desktop\SCRCE\Material for Case Studies\Presentation\Waste4Think.jpg"/>
          <p:cNvPicPr>
            <a:picLocks noChangeAspect="1" noChangeArrowheads="1"/>
          </p:cNvPicPr>
          <p:nvPr/>
        </p:nvPicPr>
        <p:blipFill>
          <a:blip r:embed="rId3" cstate="print"/>
          <a:srcRect/>
          <a:stretch>
            <a:fillRect/>
          </a:stretch>
        </p:blipFill>
        <p:spPr bwMode="auto">
          <a:xfrm>
            <a:off x="0" y="1066800"/>
            <a:ext cx="3876675" cy="685800"/>
          </a:xfrm>
          <a:prstGeom prst="rect">
            <a:avLst/>
          </a:prstGeom>
          <a:noFill/>
        </p:spPr>
      </p:pic>
      <p:pic>
        <p:nvPicPr>
          <p:cNvPr id="10243" name="Picture 3" descr="C:\Users\user\Desktop\SCRCE\Material for Case Studies\Presentation\consortium Waste4think.jpg"/>
          <p:cNvPicPr>
            <a:picLocks noChangeAspect="1" noChangeArrowheads="1"/>
          </p:cNvPicPr>
          <p:nvPr/>
        </p:nvPicPr>
        <p:blipFill>
          <a:blip r:embed="rId4" cstate="print"/>
          <a:srcRect/>
          <a:stretch>
            <a:fillRect/>
          </a:stretch>
        </p:blipFill>
        <p:spPr bwMode="auto">
          <a:xfrm>
            <a:off x="1194074" y="2057400"/>
            <a:ext cx="6664051" cy="4648200"/>
          </a:xfrm>
          <a:prstGeom prst="rect">
            <a:avLst/>
          </a:prstGeom>
          <a:noFill/>
        </p:spPr>
      </p:pic>
      <p:sp>
        <p:nvSpPr>
          <p:cNvPr id="11" name="10 - TextBox"/>
          <p:cNvSpPr txBox="1"/>
          <p:nvPr/>
        </p:nvSpPr>
        <p:spPr>
          <a:xfrm>
            <a:off x="3886200" y="1066800"/>
            <a:ext cx="4800600" cy="1107996"/>
          </a:xfrm>
          <a:prstGeom prst="rect">
            <a:avLst/>
          </a:prstGeom>
          <a:noFill/>
        </p:spPr>
        <p:txBody>
          <a:bodyPr wrap="square" rtlCol="0">
            <a:spAutoFit/>
          </a:bodyPr>
          <a:lstStyle/>
          <a:p>
            <a:r>
              <a:rPr lang="fr-FR" sz="2200" dirty="0" smtClean="0"/>
              <a:t>Horizon 2020:  </a:t>
            </a:r>
            <a:r>
              <a:rPr lang="en-US" sz="2200" b="1" dirty="0" smtClean="0"/>
              <a:t> improvement of all </a:t>
            </a:r>
          </a:p>
          <a:p>
            <a:r>
              <a:rPr lang="en-US" sz="2200" b="1" dirty="0" smtClean="0"/>
              <a:t>waste management stages,  focusing on citizen participation</a:t>
            </a:r>
            <a:endParaRPr lang="el-GR" sz="2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Υπότιτλος"/>
          <p:cNvSpPr>
            <a:spLocks noGrp="1"/>
          </p:cNvSpPr>
          <p:nvPr>
            <p:ph type="subTitle" idx="1"/>
          </p:nvPr>
        </p:nvSpPr>
        <p:spPr>
          <a:xfrm>
            <a:off x="1295400" y="1524000"/>
            <a:ext cx="6400800" cy="1752600"/>
          </a:xfrm>
        </p:spPr>
        <p:txBody>
          <a:bodyPr>
            <a:normAutofit/>
          </a:bodyPr>
          <a:lstStyle/>
          <a:p>
            <a:endParaRPr lang="en-US" dirty="0"/>
          </a:p>
        </p:txBody>
      </p:sp>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266" name="Picture 2" descr="C:\Users\user\Desktop\SCRCE\Material for Case Studies\Presentation\5d375fb3c5e950f8afb7f934_AdobeStock_218937128 small.jpeg"/>
          <p:cNvPicPr>
            <a:picLocks noChangeAspect="1" noChangeArrowheads="1"/>
          </p:cNvPicPr>
          <p:nvPr/>
        </p:nvPicPr>
        <p:blipFill>
          <a:blip r:embed="rId3" cstate="print"/>
          <a:srcRect/>
          <a:stretch>
            <a:fillRect/>
          </a:stretch>
        </p:blipFill>
        <p:spPr bwMode="auto">
          <a:xfrm>
            <a:off x="0" y="0"/>
            <a:ext cx="9144000" cy="7086600"/>
          </a:xfrm>
          <a:prstGeom prst="rect">
            <a:avLst/>
          </a:prstGeom>
          <a:noFill/>
        </p:spPr>
      </p:pic>
      <p:sp>
        <p:nvSpPr>
          <p:cNvPr id="6" name="5 - TextBox"/>
          <p:cNvSpPr txBox="1"/>
          <p:nvPr/>
        </p:nvSpPr>
        <p:spPr>
          <a:xfrm>
            <a:off x="609600" y="1524000"/>
            <a:ext cx="4031873" cy="2862322"/>
          </a:xfrm>
          <a:prstGeom prst="rect">
            <a:avLst/>
          </a:prstGeom>
          <a:noFill/>
        </p:spPr>
        <p:txBody>
          <a:bodyPr wrap="none" rtlCol="0">
            <a:spAutoFit/>
          </a:bodyPr>
          <a:lstStyle/>
          <a:p>
            <a:pPr algn="ctr"/>
            <a:r>
              <a:rPr lang="fr-FR" sz="6000" dirty="0" err="1" smtClean="0">
                <a:solidFill>
                  <a:schemeClr val="tx1">
                    <a:lumMod val="95000"/>
                    <a:lumOff val="5000"/>
                  </a:schemeClr>
                </a:solidFill>
                <a:latin typeface="Berlin Sans FB Demi" pitchFamily="34" charset="0"/>
              </a:rPr>
              <a:t>Thank</a:t>
            </a:r>
            <a:r>
              <a:rPr lang="fr-FR" sz="6000" dirty="0" smtClean="0">
                <a:solidFill>
                  <a:schemeClr val="tx1">
                    <a:lumMod val="95000"/>
                    <a:lumOff val="5000"/>
                  </a:schemeClr>
                </a:solidFill>
                <a:latin typeface="Berlin Sans FB Demi" pitchFamily="34" charset="0"/>
              </a:rPr>
              <a:t> </a:t>
            </a:r>
            <a:r>
              <a:rPr lang="fr-FR" sz="6000" dirty="0" err="1" smtClean="0">
                <a:solidFill>
                  <a:schemeClr val="tx1">
                    <a:lumMod val="95000"/>
                    <a:lumOff val="5000"/>
                  </a:schemeClr>
                </a:solidFill>
                <a:latin typeface="Berlin Sans FB Demi" pitchFamily="34" charset="0"/>
              </a:rPr>
              <a:t>you</a:t>
            </a:r>
            <a:r>
              <a:rPr lang="fr-FR" sz="6000" dirty="0" smtClean="0">
                <a:solidFill>
                  <a:schemeClr val="tx1">
                    <a:lumMod val="95000"/>
                    <a:lumOff val="5000"/>
                  </a:schemeClr>
                </a:solidFill>
                <a:latin typeface="Berlin Sans FB Demi" pitchFamily="34" charset="0"/>
              </a:rPr>
              <a:t> </a:t>
            </a:r>
          </a:p>
          <a:p>
            <a:pPr algn="ctr"/>
            <a:r>
              <a:rPr lang="fr-FR" sz="6000" dirty="0" smtClean="0">
                <a:solidFill>
                  <a:schemeClr val="tx1">
                    <a:lumMod val="95000"/>
                    <a:lumOff val="5000"/>
                  </a:schemeClr>
                </a:solidFill>
                <a:latin typeface="Berlin Sans FB Demi" pitchFamily="34" charset="0"/>
              </a:rPr>
              <a:t>for </a:t>
            </a:r>
            <a:r>
              <a:rPr lang="fr-FR" sz="6000" dirty="0" err="1" smtClean="0">
                <a:solidFill>
                  <a:schemeClr val="tx1">
                    <a:lumMod val="95000"/>
                    <a:lumOff val="5000"/>
                  </a:schemeClr>
                </a:solidFill>
                <a:latin typeface="Berlin Sans FB Demi" pitchFamily="34" charset="0"/>
              </a:rPr>
              <a:t>your</a:t>
            </a:r>
            <a:r>
              <a:rPr lang="fr-FR" sz="6000" dirty="0" smtClean="0">
                <a:solidFill>
                  <a:schemeClr val="tx1">
                    <a:lumMod val="95000"/>
                    <a:lumOff val="5000"/>
                  </a:schemeClr>
                </a:solidFill>
                <a:latin typeface="Berlin Sans FB Demi" pitchFamily="34" charset="0"/>
              </a:rPr>
              <a:t> </a:t>
            </a:r>
          </a:p>
          <a:p>
            <a:pPr algn="ctr"/>
            <a:r>
              <a:rPr lang="fr-FR" sz="6000" dirty="0" smtClean="0">
                <a:solidFill>
                  <a:schemeClr val="tx1">
                    <a:lumMod val="95000"/>
                    <a:lumOff val="5000"/>
                  </a:schemeClr>
                </a:solidFill>
                <a:latin typeface="Berlin Sans FB Demi" pitchFamily="34" charset="0"/>
              </a:rPr>
              <a:t>attention!</a:t>
            </a:r>
            <a:endParaRPr lang="el-GR" sz="6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0" y="65532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Τίτλος"/>
          <p:cNvSpPr>
            <a:spLocks noGrp="1"/>
          </p:cNvSpPr>
          <p:nvPr>
            <p:ph type="ctrTitle"/>
          </p:nvPr>
        </p:nvSpPr>
        <p:spPr>
          <a:xfrm>
            <a:off x="609600" y="-174625"/>
            <a:ext cx="7772400" cy="1470025"/>
          </a:xfrm>
        </p:spPr>
        <p:txBody>
          <a:bodyPr>
            <a:normAutofit/>
          </a:bodyPr>
          <a:lstStyle/>
          <a:p>
            <a:r>
              <a:rPr lang="en-US" sz="4000" dirty="0" smtClean="0">
                <a:solidFill>
                  <a:schemeClr val="bg1"/>
                </a:solidFill>
              </a:rPr>
              <a:t>EC Action Plan for Circular Economy</a:t>
            </a:r>
            <a:endParaRPr lang="en-US" sz="4000" dirty="0">
              <a:solidFill>
                <a:schemeClr val="bg1"/>
              </a:solidFill>
            </a:endParaRPr>
          </a:p>
        </p:txBody>
      </p:sp>
      <p:pic>
        <p:nvPicPr>
          <p:cNvPr id="1026" name="Picture 2" descr="C:\Users\user\Desktop\SCRCE\Material for Case Studies\Presentation\EC CE package.jpg"/>
          <p:cNvPicPr>
            <a:picLocks noChangeAspect="1" noChangeArrowheads="1"/>
          </p:cNvPicPr>
          <p:nvPr/>
        </p:nvPicPr>
        <p:blipFill>
          <a:blip r:embed="rId3" cstate="print"/>
          <a:srcRect/>
          <a:stretch>
            <a:fillRect/>
          </a:stretch>
        </p:blipFill>
        <p:spPr bwMode="auto">
          <a:xfrm>
            <a:off x="944126" y="1338263"/>
            <a:ext cx="7133074" cy="49863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0" y="65532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rPr>
              <a:t>https://www.politico.eu/article/ranking-how-eu-countries-do-with-the-circular-economy/</a:t>
            </a:r>
            <a:endParaRPr lang="el-GR" dirty="0"/>
          </a:p>
        </p:txBody>
      </p:sp>
      <p:sp>
        <p:nvSpPr>
          <p:cNvPr id="6" name="5 - Τίτλος"/>
          <p:cNvSpPr>
            <a:spLocks noGrp="1"/>
          </p:cNvSpPr>
          <p:nvPr>
            <p:ph type="ctrTitle"/>
          </p:nvPr>
        </p:nvSpPr>
        <p:spPr>
          <a:xfrm>
            <a:off x="609600" y="-174625"/>
            <a:ext cx="7772400" cy="1470025"/>
          </a:xfrm>
        </p:spPr>
        <p:txBody>
          <a:bodyPr>
            <a:normAutofit/>
          </a:bodyPr>
          <a:lstStyle/>
          <a:p>
            <a:r>
              <a:rPr lang="en-US" sz="4000" dirty="0" smtClean="0">
                <a:solidFill>
                  <a:schemeClr val="bg1"/>
                </a:solidFill>
              </a:rPr>
              <a:t>Circular Economy in Greece</a:t>
            </a:r>
            <a:endParaRPr lang="en-US" sz="4000" dirty="0">
              <a:solidFill>
                <a:schemeClr val="bg1"/>
              </a:solidFill>
            </a:endParaRPr>
          </a:p>
        </p:txBody>
      </p:sp>
      <p:pic>
        <p:nvPicPr>
          <p:cNvPr id="3074" name="Picture 2" descr="C:\Users\user\Desktop\SCRCE\Material for Case Studies\Presentation\Rank circularity.jpg"/>
          <p:cNvPicPr>
            <a:picLocks noChangeAspect="1" noChangeArrowheads="1"/>
          </p:cNvPicPr>
          <p:nvPr/>
        </p:nvPicPr>
        <p:blipFill>
          <a:blip r:embed="rId4" cstate="print"/>
          <a:srcRect/>
          <a:stretch>
            <a:fillRect/>
          </a:stretch>
        </p:blipFill>
        <p:spPr bwMode="auto">
          <a:xfrm>
            <a:off x="1413961" y="1104899"/>
            <a:ext cx="5901239" cy="5436293"/>
          </a:xfrm>
          <a:prstGeom prst="rect">
            <a:avLst/>
          </a:prstGeom>
          <a:noFill/>
        </p:spPr>
      </p:pic>
      <p:graphicFrame>
        <p:nvGraphicFramePr>
          <p:cNvPr id="7" name="6 - Πίνακας"/>
          <p:cNvGraphicFramePr>
            <a:graphicFrameLocks noGrp="1"/>
          </p:cNvGraphicFramePr>
          <p:nvPr/>
        </p:nvGraphicFramePr>
        <p:xfrm>
          <a:off x="0" y="914399"/>
          <a:ext cx="9144000" cy="5943601"/>
        </p:xfrm>
        <a:graphic>
          <a:graphicData uri="http://schemas.openxmlformats.org/drawingml/2006/table">
            <a:tbl>
              <a:tblPr firstRow="1" bandRow="1">
                <a:tableStyleId>{8EC20E35-A176-4012-BC5E-935CFFF8708E}</a:tableStyleId>
              </a:tblPr>
              <a:tblGrid>
                <a:gridCol w="1143000"/>
                <a:gridCol w="1143000"/>
                <a:gridCol w="1066800"/>
                <a:gridCol w="1066800"/>
                <a:gridCol w="1524000"/>
                <a:gridCol w="914400"/>
                <a:gridCol w="1143000"/>
                <a:gridCol w="1143000"/>
              </a:tblGrid>
              <a:tr h="1006076">
                <a:tc>
                  <a:txBody>
                    <a:bodyPr/>
                    <a:lstStyle/>
                    <a:p>
                      <a:pPr algn="ctr"/>
                      <a:r>
                        <a:rPr lang="fr-FR" sz="1400" dirty="0" smtClean="0">
                          <a:latin typeface="Arial" pitchFamily="34" charset="0"/>
                          <a:cs typeface="Arial" pitchFamily="34" charset="0"/>
                        </a:rPr>
                        <a:t>Country</a:t>
                      </a:r>
                      <a:r>
                        <a:rPr lang="fr-FR" sz="1400" baseline="0" dirty="0" smtClean="0">
                          <a:latin typeface="Arial" pitchFamily="34" charset="0"/>
                          <a:cs typeface="Arial" pitchFamily="34" charset="0"/>
                        </a:rPr>
                        <a:t> (Rank)</a:t>
                      </a:r>
                      <a:endParaRPr lang="el-GR" sz="1400" dirty="0">
                        <a:latin typeface="Arial" pitchFamily="34" charset="0"/>
                        <a:cs typeface="Arial" pitchFamily="34" charset="0"/>
                      </a:endParaRPr>
                    </a:p>
                  </a:txBody>
                  <a:tcPr/>
                </a:tc>
                <a:tc>
                  <a:txBody>
                    <a:bodyPr/>
                    <a:lstStyle/>
                    <a:p>
                      <a:pPr algn="ctr" fontAlgn="ctr"/>
                      <a:r>
                        <a:rPr lang="en-US" sz="1400" b="1" dirty="0" smtClean="0">
                          <a:solidFill>
                            <a:schemeClr val="bg1"/>
                          </a:solidFill>
                          <a:latin typeface="Arial" pitchFamily="34" charset="0"/>
                          <a:cs typeface="Arial" pitchFamily="34" charset="0"/>
                        </a:rPr>
                        <a:t>Municipal </a:t>
                      </a:r>
                      <a:r>
                        <a:rPr lang="en-US" sz="1400" b="1" dirty="0">
                          <a:solidFill>
                            <a:schemeClr val="bg1"/>
                          </a:solidFill>
                          <a:latin typeface="Arial" pitchFamily="34" charset="0"/>
                          <a:cs typeface="Arial" pitchFamily="34" charset="0"/>
                        </a:rPr>
                        <a:t>waste </a:t>
                      </a:r>
                      <a:r>
                        <a:rPr lang="en-US" sz="1400" b="1" dirty="0" smtClean="0">
                          <a:solidFill>
                            <a:schemeClr val="bg1"/>
                          </a:solidFill>
                          <a:latin typeface="Arial" pitchFamily="34" charset="0"/>
                          <a:cs typeface="Arial" pitchFamily="34" charset="0"/>
                        </a:rPr>
                        <a:t>(</a:t>
                      </a:r>
                      <a:r>
                        <a:rPr lang="en-US" sz="1400" b="1" dirty="0" err="1" smtClean="0">
                          <a:solidFill>
                            <a:schemeClr val="bg1"/>
                          </a:solidFill>
                          <a:latin typeface="Arial" pitchFamily="34" charset="0"/>
                          <a:cs typeface="Arial" pitchFamily="34" charset="0"/>
                        </a:rPr>
                        <a:t>p.y</a:t>
                      </a:r>
                      <a:r>
                        <a:rPr lang="en-US" sz="1400" b="1" baseline="0" dirty="0" smtClean="0">
                          <a:solidFill>
                            <a:schemeClr val="bg1"/>
                          </a:solidFill>
                          <a:latin typeface="Arial" pitchFamily="34" charset="0"/>
                          <a:cs typeface="Arial" pitchFamily="34" charset="0"/>
                        </a:rPr>
                        <a:t> </a:t>
                      </a:r>
                      <a:r>
                        <a:rPr lang="en-US" sz="1400" b="1" baseline="0" dirty="0" err="1" smtClean="0">
                          <a:solidFill>
                            <a:schemeClr val="bg1"/>
                          </a:solidFill>
                          <a:latin typeface="Arial" pitchFamily="34" charset="0"/>
                          <a:cs typeface="Arial" pitchFamily="34" charset="0"/>
                        </a:rPr>
                        <a:t>p.p</a:t>
                      </a:r>
                      <a:r>
                        <a:rPr lang="en-US" sz="1400" b="1" dirty="0" smtClean="0">
                          <a:solidFill>
                            <a:schemeClr val="bg1"/>
                          </a:solidFill>
                          <a:latin typeface="Arial" pitchFamily="34" charset="0"/>
                          <a:cs typeface="Arial" pitchFamily="34" charset="0"/>
                        </a:rPr>
                        <a:t>)</a:t>
                      </a:r>
                      <a:endParaRPr lang="en-US" sz="1400" b="1" dirty="0">
                        <a:solidFill>
                          <a:schemeClr val="bg1"/>
                        </a:solidFill>
                        <a:latin typeface="Arial" pitchFamily="34" charset="0"/>
                        <a:cs typeface="Arial" pitchFamily="34" charset="0"/>
                      </a:endParaRPr>
                    </a:p>
                  </a:txBody>
                  <a:tcPr marL="57150" marR="133350" marT="47625" marB="47625" anchor="ctr"/>
                </a:tc>
                <a:tc>
                  <a:txBody>
                    <a:bodyPr/>
                    <a:lstStyle/>
                    <a:p>
                      <a:pPr algn="ctr"/>
                      <a:r>
                        <a:rPr lang="en-US" sz="1400" dirty="0" smtClean="0">
                          <a:latin typeface="Arial" pitchFamily="34" charset="0"/>
                          <a:cs typeface="Arial" pitchFamily="34" charset="0"/>
                        </a:rPr>
                        <a:t>Food waste (</a:t>
                      </a:r>
                      <a:r>
                        <a:rPr lang="en-US" sz="1400" dirty="0" err="1" smtClean="0">
                          <a:latin typeface="Arial" pitchFamily="34" charset="0"/>
                          <a:cs typeface="Arial" pitchFamily="34" charset="0"/>
                        </a:rPr>
                        <a:t>p.y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p.p</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a:txBody>
                  <a:tcPr/>
                </a:tc>
                <a:tc>
                  <a:txBody>
                    <a:bodyPr/>
                    <a:lstStyle/>
                    <a:p>
                      <a:pPr algn="ctr"/>
                      <a:r>
                        <a:rPr lang="en-US" sz="1400" b="1" dirty="0" smtClean="0">
                          <a:latin typeface="Arial" pitchFamily="34" charset="0"/>
                          <a:cs typeface="Arial" pitchFamily="34" charset="0"/>
                        </a:rPr>
                        <a:t>Municipal</a:t>
                      </a:r>
                      <a:r>
                        <a:rPr lang="en-US" sz="1400" b="1" baseline="0" dirty="0" smtClean="0">
                          <a:latin typeface="Arial" pitchFamily="34" charset="0"/>
                          <a:cs typeface="Arial" pitchFamily="34" charset="0"/>
                        </a:rPr>
                        <a:t> recycling rate</a:t>
                      </a:r>
                      <a:endParaRPr lang="el-GR" sz="14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Share of goods traded that are </a:t>
                      </a:r>
                      <a:r>
                        <a:rPr lang="en-US" sz="1200" dirty="0" err="1" smtClean="0">
                          <a:latin typeface="Arial" pitchFamily="34" charset="0"/>
                          <a:cs typeface="Arial" pitchFamily="34" charset="0"/>
                        </a:rPr>
                        <a:t>recycl</a:t>
                      </a:r>
                      <a:r>
                        <a:rPr lang="en-US" sz="1200" dirty="0" smtClean="0">
                          <a:latin typeface="Arial" pitchFamily="34" charset="0"/>
                          <a:cs typeface="Arial" pitchFamily="34" charset="0"/>
                        </a:rPr>
                        <a:t>. raw materials</a:t>
                      </a:r>
                      <a:endParaRPr lang="el-GR" sz="1200" dirty="0">
                        <a:latin typeface="Arial" pitchFamily="34" charset="0"/>
                        <a:cs typeface="Arial" pitchFamily="34" charset="0"/>
                      </a:endParaRPr>
                    </a:p>
                  </a:txBody>
                  <a:tcPr/>
                </a:tc>
                <a:tc>
                  <a:txBody>
                    <a:bodyPr/>
                    <a:lstStyle/>
                    <a:p>
                      <a:pPr marL="0" algn="ctr" defTabSz="914400" rtl="0" eaLnBrk="1" latinLnBrk="0" hangingPunct="1"/>
                      <a:r>
                        <a:rPr lang="en-US" sz="1400" b="1" kern="1200" dirty="0" smtClean="0">
                          <a:solidFill>
                            <a:schemeClr val="lt1"/>
                          </a:solidFill>
                          <a:latin typeface="Arial" pitchFamily="34" charset="0"/>
                          <a:ea typeface="+mn-ea"/>
                          <a:cs typeface="Arial" pitchFamily="34" charset="0"/>
                        </a:rPr>
                        <a:t>Material reuse rate</a:t>
                      </a:r>
                      <a:endParaRPr lang="el-GR" sz="1400" b="1" kern="1200" dirty="0" smtClean="0">
                        <a:solidFill>
                          <a:schemeClr val="lt1"/>
                        </a:solidFill>
                        <a:latin typeface="Arial" pitchFamily="34" charset="0"/>
                        <a:ea typeface="+mn-ea"/>
                        <a:cs typeface="Arial" pitchFamily="34" charset="0"/>
                      </a:endParaRPr>
                    </a:p>
                  </a:txBody>
                  <a:tcPr/>
                </a:tc>
                <a:tc>
                  <a:txBody>
                    <a:bodyPr/>
                    <a:lstStyle/>
                    <a:p>
                      <a:pPr marL="0" algn="ctr" defTabSz="914400" rtl="0" eaLnBrk="1" latinLnBrk="0" hangingPunct="1"/>
                      <a:r>
                        <a:rPr lang="en-US" sz="1400" b="1" kern="1200" dirty="0" smtClean="0">
                          <a:solidFill>
                            <a:schemeClr val="lt1"/>
                          </a:solidFill>
                          <a:latin typeface="Arial" pitchFamily="34" charset="0"/>
                          <a:ea typeface="+mn-ea"/>
                          <a:cs typeface="Arial" pitchFamily="34" charset="0"/>
                        </a:rPr>
                        <a:t>Patents related to CE (since 2000)</a:t>
                      </a:r>
                      <a:endParaRPr lang="el-GR" sz="1400" b="1" kern="1200" dirty="0" smtClean="0">
                        <a:solidFill>
                          <a:schemeClr val="lt1"/>
                        </a:solidFill>
                        <a:latin typeface="Arial" pitchFamily="34" charset="0"/>
                        <a:ea typeface="+mn-ea"/>
                        <a:cs typeface="Arial" pitchFamily="34" charset="0"/>
                      </a:endParaRPr>
                    </a:p>
                  </a:txBody>
                  <a:tcPr/>
                </a:tc>
                <a:tc>
                  <a:txBody>
                    <a:bodyPr/>
                    <a:lstStyle/>
                    <a:p>
                      <a:pPr algn="ctr"/>
                      <a:r>
                        <a:rPr lang="en-US" sz="1400" dirty="0" smtClean="0">
                          <a:latin typeface="Arial" pitchFamily="34" charset="0"/>
                          <a:cs typeface="Arial" pitchFamily="34" charset="0"/>
                        </a:rPr>
                        <a:t>Investment in CE sectors</a:t>
                      </a:r>
                      <a:endParaRPr lang="el-GR" sz="1400" dirty="0">
                        <a:latin typeface="Arial" pitchFamily="34" charset="0"/>
                        <a:cs typeface="Arial" pitchFamily="34" charset="0"/>
                      </a:endParaRPr>
                    </a:p>
                  </a:txBody>
                  <a:tcPr/>
                </a:tc>
              </a:tr>
              <a:tr h="987505">
                <a:tc>
                  <a:txBody>
                    <a:bodyPr/>
                    <a:lstStyle/>
                    <a:p>
                      <a:pPr algn="ctr"/>
                      <a:endParaRPr lang="en-US" b="1" dirty="0" smtClean="0"/>
                    </a:p>
                    <a:p>
                      <a:pPr algn="ctr"/>
                      <a:r>
                        <a:rPr lang="en-US" b="1" dirty="0" smtClean="0"/>
                        <a:t>Germany</a:t>
                      </a:r>
                    </a:p>
                    <a:p>
                      <a:pPr algn="ctr"/>
                      <a:r>
                        <a:rPr lang="en-US" b="1" dirty="0" smtClean="0"/>
                        <a:t>[1]</a:t>
                      </a:r>
                      <a:endParaRPr lang="el-GR" b="1" dirty="0"/>
                    </a:p>
                  </a:txBody>
                  <a:tcPr/>
                </a:tc>
                <a:tc>
                  <a:txBody>
                    <a:bodyPr/>
                    <a:lstStyle/>
                    <a:p>
                      <a:pPr algn="ctr" fontAlgn="auto"/>
                      <a:r>
                        <a:rPr lang="en-US" b="0" dirty="0">
                          <a:latin typeface="proxima-nova"/>
                        </a:rPr>
                        <a:t>627 kg</a:t>
                      </a:r>
                    </a:p>
                  </a:txBody>
                  <a:tcPr marL="47625" marR="47625" marT="47625" marB="47625" anchor="ctr"/>
                </a:tc>
                <a:tc>
                  <a:txBody>
                    <a:bodyPr/>
                    <a:lstStyle/>
                    <a:p>
                      <a:pPr algn="ctr" fontAlgn="auto"/>
                      <a:r>
                        <a:rPr lang="en-US" b="0" dirty="0">
                          <a:latin typeface="proxima-nova"/>
                        </a:rPr>
                        <a:t>149 kg</a:t>
                      </a:r>
                    </a:p>
                  </a:txBody>
                  <a:tcPr marL="47625" marR="47625" marT="47625" marB="47625" anchor="ctr"/>
                </a:tc>
                <a:tc>
                  <a:txBody>
                    <a:bodyPr/>
                    <a:lstStyle/>
                    <a:p>
                      <a:pPr algn="ctr" fontAlgn="auto"/>
                      <a:r>
                        <a:rPr lang="el-GR" b="0" dirty="0">
                          <a:latin typeface="proxima-nova"/>
                        </a:rPr>
                        <a:t>66%</a:t>
                      </a:r>
                    </a:p>
                  </a:txBody>
                  <a:tcPr marL="47625" marR="47625" marT="47625" marB="47625" anchor="ctr"/>
                </a:tc>
                <a:tc>
                  <a:txBody>
                    <a:bodyPr/>
                    <a:lstStyle/>
                    <a:p>
                      <a:pPr algn="ctr" fontAlgn="auto"/>
                      <a:r>
                        <a:rPr lang="el-GR" b="0" dirty="0">
                          <a:latin typeface="proxima-nova"/>
                        </a:rPr>
                        <a:t>0.25%</a:t>
                      </a:r>
                    </a:p>
                  </a:txBody>
                  <a:tcPr marL="47625" marR="47625" marT="47625" marB="47625" anchor="ctr"/>
                </a:tc>
                <a:tc>
                  <a:txBody>
                    <a:bodyPr/>
                    <a:lstStyle/>
                    <a:p>
                      <a:pPr algn="ctr" fontAlgn="auto"/>
                      <a:r>
                        <a:rPr lang="el-GR" b="0" dirty="0">
                          <a:latin typeface="proxima-nova"/>
                        </a:rPr>
                        <a:t>11%</a:t>
                      </a:r>
                    </a:p>
                  </a:txBody>
                  <a:tcPr marL="47625" marR="47625" marT="47625" marB="47625" anchor="ctr"/>
                </a:tc>
                <a:tc>
                  <a:txBody>
                    <a:bodyPr/>
                    <a:lstStyle/>
                    <a:p>
                      <a:pPr algn="ctr" fontAlgn="auto"/>
                      <a:r>
                        <a:rPr lang="el-GR" b="0" dirty="0">
                          <a:latin typeface="proxima-nova"/>
                        </a:rPr>
                        <a:t>1260</a:t>
                      </a:r>
                    </a:p>
                  </a:txBody>
                  <a:tcPr marL="47625" marR="47625" marT="47625" marB="47625" anchor="ctr"/>
                </a:tc>
                <a:tc>
                  <a:txBody>
                    <a:bodyPr/>
                    <a:lstStyle/>
                    <a:p>
                      <a:pPr algn="ctr" fontAlgn="auto"/>
                      <a:r>
                        <a:rPr lang="en-US" b="0" dirty="0">
                          <a:latin typeface="proxima-nova"/>
                        </a:rPr>
                        <a:t>€28.7M</a:t>
                      </a:r>
                    </a:p>
                  </a:txBody>
                  <a:tcPr marL="47625" marR="47625" marT="47625" marB="47625" anchor="ctr"/>
                </a:tc>
              </a:tr>
              <a:tr h="987505">
                <a:tc>
                  <a:txBody>
                    <a:bodyPr/>
                    <a:lstStyle/>
                    <a:p>
                      <a:pPr algn="ctr"/>
                      <a:endParaRPr lang="en-US" dirty="0" smtClean="0"/>
                    </a:p>
                    <a:p>
                      <a:pPr algn="ctr"/>
                      <a:r>
                        <a:rPr lang="en-US" b="1" dirty="0" smtClean="0"/>
                        <a:t>Italy</a:t>
                      </a:r>
                    </a:p>
                    <a:p>
                      <a:pPr algn="ctr"/>
                      <a:r>
                        <a:rPr lang="en-US" b="1" dirty="0" smtClean="0"/>
                        <a:t>[5]</a:t>
                      </a:r>
                    </a:p>
                  </a:txBody>
                  <a:tcPr/>
                </a:tc>
                <a:tc>
                  <a:txBody>
                    <a:bodyPr/>
                    <a:lstStyle/>
                    <a:p>
                      <a:pPr algn="ctr" fontAlgn="auto"/>
                      <a:r>
                        <a:rPr lang="en-US" b="0" dirty="0">
                          <a:latin typeface="proxima-nova"/>
                        </a:rPr>
                        <a:t>497 kg</a:t>
                      </a:r>
                    </a:p>
                  </a:txBody>
                  <a:tcPr marL="47625" marR="47625" marT="47625" marB="47625" anchor="ctr"/>
                </a:tc>
                <a:tc>
                  <a:txBody>
                    <a:bodyPr/>
                    <a:lstStyle/>
                    <a:p>
                      <a:pPr algn="ctr" fontAlgn="auto"/>
                      <a:r>
                        <a:rPr lang="en-US" b="0" dirty="0">
                          <a:latin typeface="proxima-nova"/>
                        </a:rPr>
                        <a:t>179 kg</a:t>
                      </a:r>
                    </a:p>
                  </a:txBody>
                  <a:tcPr marL="47625" marR="47625" marT="47625" marB="47625" anchor="ctr"/>
                </a:tc>
                <a:tc>
                  <a:txBody>
                    <a:bodyPr/>
                    <a:lstStyle/>
                    <a:p>
                      <a:pPr algn="ctr" fontAlgn="auto"/>
                      <a:r>
                        <a:rPr lang="el-GR" b="0" dirty="0">
                          <a:latin typeface="proxima-nova"/>
                        </a:rPr>
                        <a:t>45%</a:t>
                      </a:r>
                    </a:p>
                  </a:txBody>
                  <a:tcPr marL="47625" marR="47625" marT="47625" marB="47625" anchor="ctr"/>
                </a:tc>
                <a:tc>
                  <a:txBody>
                    <a:bodyPr/>
                    <a:lstStyle/>
                    <a:p>
                      <a:pPr algn="ctr" fontAlgn="auto"/>
                      <a:r>
                        <a:rPr lang="el-GR" b="0">
                          <a:latin typeface="proxima-nova"/>
                        </a:rPr>
                        <a:t>0.19%</a:t>
                      </a:r>
                    </a:p>
                  </a:txBody>
                  <a:tcPr marL="47625" marR="47625" marT="47625" marB="47625" anchor="ctr"/>
                </a:tc>
                <a:tc>
                  <a:txBody>
                    <a:bodyPr/>
                    <a:lstStyle/>
                    <a:p>
                      <a:pPr algn="ctr" fontAlgn="auto"/>
                      <a:r>
                        <a:rPr lang="el-GR" b="0">
                          <a:latin typeface="proxima-nova"/>
                        </a:rPr>
                        <a:t>19%</a:t>
                      </a:r>
                    </a:p>
                  </a:txBody>
                  <a:tcPr marL="47625" marR="47625" marT="47625" marB="47625" anchor="ctr"/>
                </a:tc>
                <a:tc>
                  <a:txBody>
                    <a:bodyPr/>
                    <a:lstStyle/>
                    <a:p>
                      <a:pPr algn="ctr" fontAlgn="auto"/>
                      <a:r>
                        <a:rPr lang="el-GR" b="0">
                          <a:latin typeface="proxima-nova"/>
                        </a:rPr>
                        <a:t>294</a:t>
                      </a:r>
                    </a:p>
                  </a:txBody>
                  <a:tcPr marL="47625" marR="47625" marT="47625" marB="47625" anchor="ctr"/>
                </a:tc>
                <a:tc>
                  <a:txBody>
                    <a:bodyPr/>
                    <a:lstStyle/>
                    <a:p>
                      <a:pPr algn="ctr" fontAlgn="auto"/>
                      <a:r>
                        <a:rPr lang="en-US" b="0" dirty="0">
                          <a:latin typeface="proxima-nova"/>
                        </a:rPr>
                        <a:t>€17.8M</a:t>
                      </a:r>
                    </a:p>
                  </a:txBody>
                  <a:tcPr marL="47625" marR="47625" marT="47625" marB="47625" anchor="ctr"/>
                </a:tc>
              </a:tr>
              <a:tr h="987505">
                <a:tc>
                  <a:txBody>
                    <a:bodyPr/>
                    <a:lstStyle/>
                    <a:p>
                      <a:pPr algn="ctr"/>
                      <a:endParaRPr lang="en-US" dirty="0" smtClean="0"/>
                    </a:p>
                    <a:p>
                      <a:pPr algn="ctr"/>
                      <a:r>
                        <a:rPr lang="en-US" b="1" dirty="0" smtClean="0"/>
                        <a:t>Sweden</a:t>
                      </a:r>
                    </a:p>
                    <a:p>
                      <a:pPr algn="ctr"/>
                      <a:r>
                        <a:rPr lang="en-US" b="1" dirty="0" smtClean="0"/>
                        <a:t>[14]</a:t>
                      </a:r>
                      <a:endParaRPr lang="el-GR" b="1" dirty="0"/>
                    </a:p>
                  </a:txBody>
                  <a:tcPr/>
                </a:tc>
                <a:tc>
                  <a:txBody>
                    <a:bodyPr/>
                    <a:lstStyle/>
                    <a:p>
                      <a:pPr algn="ctr" fontAlgn="auto"/>
                      <a:r>
                        <a:rPr lang="en-US" b="0" dirty="0">
                          <a:latin typeface="proxima-nova"/>
                        </a:rPr>
                        <a:t>443 kg</a:t>
                      </a:r>
                    </a:p>
                  </a:txBody>
                  <a:tcPr marL="47625" marR="47625" marT="47625" marB="47625" anchor="ctr"/>
                </a:tc>
                <a:tc>
                  <a:txBody>
                    <a:bodyPr/>
                    <a:lstStyle/>
                    <a:p>
                      <a:pPr algn="ctr" fontAlgn="auto"/>
                      <a:r>
                        <a:rPr lang="en-US" b="0">
                          <a:latin typeface="proxima-nova"/>
                        </a:rPr>
                        <a:t>212 kg</a:t>
                      </a:r>
                    </a:p>
                  </a:txBody>
                  <a:tcPr marL="47625" marR="47625" marT="47625" marB="47625" anchor="ctr"/>
                </a:tc>
                <a:tc>
                  <a:txBody>
                    <a:bodyPr/>
                    <a:lstStyle/>
                    <a:p>
                      <a:pPr algn="ctr" fontAlgn="auto"/>
                      <a:r>
                        <a:rPr lang="el-GR" b="0">
                          <a:latin typeface="proxima-nova"/>
                        </a:rPr>
                        <a:t>49%</a:t>
                      </a:r>
                    </a:p>
                  </a:txBody>
                  <a:tcPr marL="47625" marR="47625" marT="47625" marB="47625" anchor="ctr"/>
                </a:tc>
                <a:tc>
                  <a:txBody>
                    <a:bodyPr/>
                    <a:lstStyle/>
                    <a:p>
                      <a:pPr algn="ctr" fontAlgn="auto"/>
                      <a:r>
                        <a:rPr lang="el-GR" b="0">
                          <a:latin typeface="proxima-nova"/>
                        </a:rPr>
                        <a:t>0.19%</a:t>
                      </a:r>
                    </a:p>
                  </a:txBody>
                  <a:tcPr marL="47625" marR="47625" marT="47625" marB="47625" anchor="ctr"/>
                </a:tc>
                <a:tc>
                  <a:txBody>
                    <a:bodyPr/>
                    <a:lstStyle/>
                    <a:p>
                      <a:pPr algn="ctr" fontAlgn="auto"/>
                      <a:r>
                        <a:rPr lang="el-GR" b="0">
                          <a:latin typeface="proxima-nova"/>
                        </a:rPr>
                        <a:t>7%</a:t>
                      </a:r>
                    </a:p>
                  </a:txBody>
                  <a:tcPr marL="47625" marR="47625" marT="47625" marB="47625" anchor="ctr"/>
                </a:tc>
                <a:tc>
                  <a:txBody>
                    <a:bodyPr/>
                    <a:lstStyle/>
                    <a:p>
                      <a:pPr algn="ctr" fontAlgn="auto"/>
                      <a:r>
                        <a:rPr lang="el-GR" b="0">
                          <a:latin typeface="proxima-nova"/>
                        </a:rPr>
                        <a:t>49</a:t>
                      </a:r>
                    </a:p>
                  </a:txBody>
                  <a:tcPr marL="47625" marR="47625" marT="47625" marB="47625" anchor="ctr"/>
                </a:tc>
                <a:tc>
                  <a:txBody>
                    <a:bodyPr/>
                    <a:lstStyle/>
                    <a:p>
                      <a:pPr algn="ctr" fontAlgn="auto"/>
                      <a:r>
                        <a:rPr lang="en-US" b="0" dirty="0">
                          <a:latin typeface="proxima-nova"/>
                        </a:rPr>
                        <a:t>€4.1M</a:t>
                      </a:r>
                    </a:p>
                  </a:txBody>
                  <a:tcPr marL="47625" marR="47625" marT="47625" marB="47625" anchor="ctr"/>
                </a:tc>
              </a:tr>
              <a:tr h="987505">
                <a:tc>
                  <a:txBody>
                    <a:bodyPr/>
                    <a:lstStyle/>
                    <a:p>
                      <a:pPr algn="ctr"/>
                      <a:endParaRPr lang="en-US" dirty="0" smtClean="0"/>
                    </a:p>
                    <a:p>
                      <a:pPr algn="ctr"/>
                      <a:r>
                        <a:rPr lang="en-US" b="1" dirty="0" smtClean="0"/>
                        <a:t>Greece</a:t>
                      </a:r>
                    </a:p>
                    <a:p>
                      <a:pPr algn="ctr"/>
                      <a:r>
                        <a:rPr lang="en-US" b="1" dirty="0" smtClean="0"/>
                        <a:t>[26]</a:t>
                      </a:r>
                      <a:endParaRPr lang="el-GR" b="1" dirty="0"/>
                    </a:p>
                  </a:txBody>
                  <a:tcPr/>
                </a:tc>
                <a:tc>
                  <a:txBody>
                    <a:bodyPr/>
                    <a:lstStyle/>
                    <a:p>
                      <a:pPr algn="ctr" fontAlgn="auto"/>
                      <a:r>
                        <a:rPr lang="en-US" b="0" dirty="0">
                          <a:latin typeface="proxima-nova"/>
                        </a:rPr>
                        <a:t>498 kg</a:t>
                      </a:r>
                    </a:p>
                  </a:txBody>
                  <a:tcPr marL="47625" marR="47625" marT="47625" marB="47625" anchor="ctr"/>
                </a:tc>
                <a:tc>
                  <a:txBody>
                    <a:bodyPr/>
                    <a:lstStyle/>
                    <a:p>
                      <a:pPr algn="ctr" fontAlgn="auto"/>
                      <a:r>
                        <a:rPr lang="en-US" b="0">
                          <a:latin typeface="proxima-nova"/>
                        </a:rPr>
                        <a:t>80 kg</a:t>
                      </a:r>
                    </a:p>
                  </a:txBody>
                  <a:tcPr marL="47625" marR="47625" marT="47625" marB="47625" anchor="ctr"/>
                </a:tc>
                <a:tc>
                  <a:txBody>
                    <a:bodyPr/>
                    <a:lstStyle/>
                    <a:p>
                      <a:pPr algn="ctr" fontAlgn="auto"/>
                      <a:r>
                        <a:rPr lang="el-GR" b="0">
                          <a:latin typeface="proxima-nova"/>
                        </a:rPr>
                        <a:t>17%</a:t>
                      </a:r>
                    </a:p>
                  </a:txBody>
                  <a:tcPr marL="47625" marR="47625" marT="47625" marB="47625" anchor="ctr"/>
                </a:tc>
                <a:tc>
                  <a:txBody>
                    <a:bodyPr/>
                    <a:lstStyle/>
                    <a:p>
                      <a:pPr algn="ctr" fontAlgn="auto"/>
                      <a:r>
                        <a:rPr lang="el-GR" b="0">
                          <a:latin typeface="proxima-nova"/>
                        </a:rPr>
                        <a:t>0.14%</a:t>
                      </a:r>
                    </a:p>
                  </a:txBody>
                  <a:tcPr marL="47625" marR="47625" marT="47625" marB="47625" anchor="ctr"/>
                </a:tc>
                <a:tc>
                  <a:txBody>
                    <a:bodyPr/>
                    <a:lstStyle/>
                    <a:p>
                      <a:pPr algn="ctr" fontAlgn="auto"/>
                      <a:r>
                        <a:rPr lang="el-GR" b="0">
                          <a:latin typeface="proxima-nova"/>
                        </a:rPr>
                        <a:t>1%</a:t>
                      </a:r>
                    </a:p>
                  </a:txBody>
                  <a:tcPr marL="47625" marR="47625" marT="47625" marB="47625" anchor="ctr"/>
                </a:tc>
                <a:tc>
                  <a:txBody>
                    <a:bodyPr/>
                    <a:lstStyle/>
                    <a:p>
                      <a:pPr algn="ctr" fontAlgn="auto"/>
                      <a:r>
                        <a:rPr lang="el-GR" b="0">
                          <a:latin typeface="proxima-nova"/>
                        </a:rPr>
                        <a:t>5</a:t>
                      </a:r>
                    </a:p>
                  </a:txBody>
                  <a:tcPr marL="47625" marR="47625" marT="47625" marB="47625" anchor="ctr"/>
                </a:tc>
                <a:tc>
                  <a:txBody>
                    <a:bodyPr/>
                    <a:lstStyle/>
                    <a:p>
                      <a:pPr algn="ctr" fontAlgn="auto"/>
                      <a:r>
                        <a:rPr lang="en-US" b="0" dirty="0">
                          <a:latin typeface="proxima-nova"/>
                        </a:rPr>
                        <a:t>€0.6M</a:t>
                      </a:r>
                    </a:p>
                  </a:txBody>
                  <a:tcPr marL="47625" marR="47625" marT="47625" marB="47625" anchor="ctr"/>
                </a:tc>
              </a:tr>
              <a:tr h="987505">
                <a:tc>
                  <a:txBody>
                    <a:bodyPr/>
                    <a:lstStyle/>
                    <a:p>
                      <a:pPr algn="ctr"/>
                      <a:endParaRPr lang="en-US" dirty="0" smtClean="0"/>
                    </a:p>
                    <a:p>
                      <a:pPr algn="ctr"/>
                      <a:r>
                        <a:rPr lang="en-US" b="1" dirty="0" smtClean="0"/>
                        <a:t>Cyprus</a:t>
                      </a:r>
                    </a:p>
                    <a:p>
                      <a:pPr algn="ctr"/>
                      <a:r>
                        <a:rPr lang="en-US" b="1" dirty="0" smtClean="0"/>
                        <a:t>[28]</a:t>
                      </a:r>
                      <a:endParaRPr lang="el-GR" b="1" dirty="0"/>
                    </a:p>
                  </a:txBody>
                  <a:tcPr/>
                </a:tc>
                <a:tc>
                  <a:txBody>
                    <a:bodyPr/>
                    <a:lstStyle/>
                    <a:p>
                      <a:pPr algn="ctr" fontAlgn="auto"/>
                      <a:r>
                        <a:rPr lang="en-US" b="0" dirty="0">
                          <a:latin typeface="proxima-nova"/>
                        </a:rPr>
                        <a:t>640 kg</a:t>
                      </a:r>
                    </a:p>
                  </a:txBody>
                  <a:tcPr marL="47625" marR="47625" marT="47625" marB="47625" anchor="ctr"/>
                </a:tc>
                <a:tc>
                  <a:txBody>
                    <a:bodyPr/>
                    <a:lstStyle/>
                    <a:p>
                      <a:pPr algn="ctr" fontAlgn="auto"/>
                      <a:r>
                        <a:rPr lang="en-US" b="0">
                          <a:latin typeface="proxima-nova"/>
                        </a:rPr>
                        <a:t>327 kg</a:t>
                      </a:r>
                    </a:p>
                  </a:txBody>
                  <a:tcPr marL="47625" marR="47625" marT="47625" marB="47625" anchor="ctr"/>
                </a:tc>
                <a:tc>
                  <a:txBody>
                    <a:bodyPr/>
                    <a:lstStyle/>
                    <a:p>
                      <a:pPr algn="ctr" fontAlgn="auto"/>
                      <a:r>
                        <a:rPr lang="el-GR" b="0">
                          <a:latin typeface="proxima-nova"/>
                        </a:rPr>
                        <a:t>17%</a:t>
                      </a:r>
                    </a:p>
                  </a:txBody>
                  <a:tcPr marL="47625" marR="47625" marT="47625" marB="47625" anchor="ctr"/>
                </a:tc>
                <a:tc>
                  <a:txBody>
                    <a:bodyPr/>
                    <a:lstStyle/>
                    <a:p>
                      <a:pPr algn="ctr" fontAlgn="auto"/>
                      <a:r>
                        <a:rPr lang="el-GR" b="0" dirty="0">
                          <a:latin typeface="proxima-nova"/>
                        </a:rPr>
                        <a:t>0.13%</a:t>
                      </a:r>
                    </a:p>
                  </a:txBody>
                  <a:tcPr marL="47625" marR="47625" marT="47625" marB="47625" anchor="ctr"/>
                </a:tc>
                <a:tc>
                  <a:txBody>
                    <a:bodyPr/>
                    <a:lstStyle/>
                    <a:p>
                      <a:pPr algn="ctr" fontAlgn="auto"/>
                      <a:r>
                        <a:rPr lang="el-GR" b="0">
                          <a:latin typeface="proxima-nova"/>
                        </a:rPr>
                        <a:t>3%</a:t>
                      </a:r>
                    </a:p>
                  </a:txBody>
                  <a:tcPr marL="47625" marR="47625" marT="47625" marB="47625" anchor="ctr"/>
                </a:tc>
                <a:tc>
                  <a:txBody>
                    <a:bodyPr/>
                    <a:lstStyle/>
                    <a:p>
                      <a:pPr algn="ctr" fontAlgn="auto"/>
                      <a:r>
                        <a:rPr lang="el-GR" b="0">
                          <a:latin typeface="proxima-nova"/>
                        </a:rPr>
                        <a:t>4</a:t>
                      </a:r>
                    </a:p>
                  </a:txBody>
                  <a:tcPr marL="47625" marR="47625" marT="47625" marB="47625" anchor="ctr"/>
                </a:tc>
                <a:tc>
                  <a:txBody>
                    <a:bodyPr/>
                    <a:lstStyle/>
                    <a:p>
                      <a:pPr algn="ctr" fontAlgn="auto"/>
                      <a:r>
                        <a:rPr lang="en-US" b="0" dirty="0">
                          <a:latin typeface="proxima-nova"/>
                        </a:rPr>
                        <a:t>€0.1M</a:t>
                      </a:r>
                    </a:p>
                  </a:txBody>
                  <a:tcPr marL="47625" marR="47625" marT="47625" marB="47625"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246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Study of SEV Business Council for Sustainable Development on  Circular Economy in Greece (May 2016)</a:t>
            </a:r>
            <a:endParaRPr lang="el-GR" dirty="0"/>
          </a:p>
        </p:txBody>
      </p:sp>
      <p:sp>
        <p:nvSpPr>
          <p:cNvPr id="7" name="6 - Υπότιτλος"/>
          <p:cNvSpPr>
            <a:spLocks noGrp="1"/>
          </p:cNvSpPr>
          <p:nvPr>
            <p:ph type="subTitle" idx="1"/>
          </p:nvPr>
        </p:nvSpPr>
        <p:spPr>
          <a:xfrm>
            <a:off x="304800" y="1295400"/>
            <a:ext cx="8610600" cy="685800"/>
          </a:xfrm>
        </p:spPr>
        <p:txBody>
          <a:bodyPr>
            <a:noAutofit/>
          </a:bodyPr>
          <a:lstStyle/>
          <a:p>
            <a:pPr algn="l"/>
            <a:r>
              <a:rPr lang="en-US" sz="2400" dirty="0" smtClean="0">
                <a:solidFill>
                  <a:schemeClr val="tx1"/>
                </a:solidFill>
              </a:rPr>
              <a:t>1)  Delays/Failures in the implementation of the European legal framework on Circular Economy </a:t>
            </a:r>
            <a:endParaRPr lang="en-US" sz="2400" dirty="0">
              <a:solidFill>
                <a:schemeClr val="tx1"/>
              </a:solidFill>
            </a:endParaRPr>
          </a:p>
        </p:txBody>
      </p:sp>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Τίτλος"/>
          <p:cNvSpPr>
            <a:spLocks noGrp="1"/>
          </p:cNvSpPr>
          <p:nvPr>
            <p:ph type="ctrTitle"/>
          </p:nvPr>
        </p:nvSpPr>
        <p:spPr>
          <a:xfrm>
            <a:off x="609600" y="-174625"/>
            <a:ext cx="7772400" cy="1470025"/>
          </a:xfrm>
        </p:spPr>
        <p:txBody>
          <a:bodyPr>
            <a:normAutofit/>
          </a:bodyPr>
          <a:lstStyle/>
          <a:p>
            <a:r>
              <a:rPr lang="en-US" sz="4000" dirty="0" smtClean="0">
                <a:solidFill>
                  <a:schemeClr val="bg1"/>
                </a:solidFill>
              </a:rPr>
              <a:t>Key Reasons for Low Circularity</a:t>
            </a:r>
            <a:endParaRPr lang="en-US" sz="4000" dirty="0">
              <a:solidFill>
                <a:schemeClr val="bg1"/>
              </a:solidFill>
            </a:endParaRPr>
          </a:p>
        </p:txBody>
      </p:sp>
      <p:pic>
        <p:nvPicPr>
          <p:cNvPr id="4098" name="Picture 2" descr="C:\Users\user\Desktop\SCRCE\Material for Case Studies\Presentation\Delays in implementation.jpg"/>
          <p:cNvPicPr>
            <a:picLocks noChangeAspect="1" noChangeArrowheads="1"/>
          </p:cNvPicPr>
          <p:nvPr/>
        </p:nvPicPr>
        <p:blipFill>
          <a:blip r:embed="rId3" cstate="print"/>
          <a:srcRect/>
          <a:stretch>
            <a:fillRect/>
          </a:stretch>
        </p:blipFill>
        <p:spPr bwMode="auto">
          <a:xfrm>
            <a:off x="533400" y="2286000"/>
            <a:ext cx="7858125" cy="3457575"/>
          </a:xfrm>
          <a:prstGeom prst="rect">
            <a:avLst/>
          </a:prstGeom>
          <a:noFill/>
        </p:spPr>
      </p:pic>
      <p:pic>
        <p:nvPicPr>
          <p:cNvPr id="4099" name="Picture 3" descr="C:\Users\user\Desktop\SCRCE\Material for Case Studies\Presentation\Example of delay.jpg"/>
          <p:cNvPicPr>
            <a:picLocks noChangeAspect="1" noChangeArrowheads="1"/>
          </p:cNvPicPr>
          <p:nvPr/>
        </p:nvPicPr>
        <p:blipFill>
          <a:blip r:embed="rId4" cstate="print"/>
          <a:srcRect/>
          <a:stretch>
            <a:fillRect/>
          </a:stretch>
        </p:blipFill>
        <p:spPr bwMode="auto">
          <a:xfrm>
            <a:off x="228600" y="3352800"/>
            <a:ext cx="8623005"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246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Study of SEV Business Council for Sustainable Development on  Circular Economy in Greece (May 2016)</a:t>
            </a:r>
            <a:endParaRPr lang="el-GR" dirty="0"/>
          </a:p>
        </p:txBody>
      </p:sp>
      <p:sp>
        <p:nvSpPr>
          <p:cNvPr id="7" name="6 - Υπότιτλος"/>
          <p:cNvSpPr>
            <a:spLocks noGrp="1"/>
          </p:cNvSpPr>
          <p:nvPr>
            <p:ph type="subTitle" idx="1"/>
          </p:nvPr>
        </p:nvSpPr>
        <p:spPr>
          <a:xfrm>
            <a:off x="304800" y="1295400"/>
            <a:ext cx="8610600" cy="685800"/>
          </a:xfrm>
        </p:spPr>
        <p:txBody>
          <a:bodyPr>
            <a:noAutofit/>
          </a:bodyPr>
          <a:lstStyle/>
          <a:p>
            <a:pPr algn="l"/>
            <a:r>
              <a:rPr lang="en-US" sz="2400" dirty="0" smtClean="0">
                <a:solidFill>
                  <a:schemeClr val="tx1"/>
                </a:solidFill>
              </a:rPr>
              <a:t>2) Fragmented adoption of circular business models – mostly of one type of circular model, i.e. Resource Recovery</a:t>
            </a:r>
            <a:endParaRPr lang="en-US" sz="2400" dirty="0">
              <a:solidFill>
                <a:schemeClr val="tx1"/>
              </a:solidFill>
            </a:endParaRPr>
          </a:p>
        </p:txBody>
      </p:sp>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Τίτλος"/>
          <p:cNvSpPr>
            <a:spLocks noGrp="1"/>
          </p:cNvSpPr>
          <p:nvPr>
            <p:ph type="ctrTitle"/>
          </p:nvPr>
        </p:nvSpPr>
        <p:spPr>
          <a:xfrm>
            <a:off x="609600" y="-174625"/>
            <a:ext cx="7772400" cy="1470025"/>
          </a:xfrm>
        </p:spPr>
        <p:txBody>
          <a:bodyPr>
            <a:normAutofit/>
          </a:bodyPr>
          <a:lstStyle/>
          <a:p>
            <a:r>
              <a:rPr lang="en-US" sz="4000" dirty="0" smtClean="0">
                <a:solidFill>
                  <a:schemeClr val="bg1"/>
                </a:solidFill>
              </a:rPr>
              <a:t>Key Reasons for Low Circularity</a:t>
            </a:r>
            <a:endParaRPr lang="en-US" sz="4000" dirty="0">
              <a:solidFill>
                <a:schemeClr val="bg1"/>
              </a:solidFill>
            </a:endParaRPr>
          </a:p>
        </p:txBody>
      </p:sp>
      <p:pic>
        <p:nvPicPr>
          <p:cNvPr id="5122" name="Picture 2" descr="C:\Users\user\Desktop\SCRCE\Material for Case Studies\Presentation\Circular Business Models.jpg"/>
          <p:cNvPicPr>
            <a:picLocks noChangeAspect="1" noChangeArrowheads="1"/>
          </p:cNvPicPr>
          <p:nvPr/>
        </p:nvPicPr>
        <p:blipFill>
          <a:blip r:embed="rId3" cstate="print"/>
          <a:srcRect/>
          <a:stretch>
            <a:fillRect/>
          </a:stretch>
        </p:blipFill>
        <p:spPr bwMode="auto">
          <a:xfrm>
            <a:off x="381000" y="2438400"/>
            <a:ext cx="8401050" cy="1905000"/>
          </a:xfrm>
          <a:prstGeom prst="rect">
            <a:avLst/>
          </a:prstGeom>
          <a:noFill/>
        </p:spPr>
      </p:pic>
      <p:graphicFrame>
        <p:nvGraphicFramePr>
          <p:cNvPr id="10" name="9 - Πίνακας"/>
          <p:cNvGraphicFramePr>
            <a:graphicFrameLocks noGrp="1"/>
          </p:cNvGraphicFramePr>
          <p:nvPr/>
        </p:nvGraphicFramePr>
        <p:xfrm>
          <a:off x="304800" y="4495800"/>
          <a:ext cx="8458200" cy="1310640"/>
        </p:xfrm>
        <a:graphic>
          <a:graphicData uri="http://schemas.openxmlformats.org/drawingml/2006/table">
            <a:tbl>
              <a:tblPr firstRow="1" bandRow="1">
                <a:tableStyleId>{5C22544A-7EE6-4342-B048-85BDC9FD1C3A}</a:tableStyleId>
              </a:tblPr>
              <a:tblGrid>
                <a:gridCol w="1784758"/>
                <a:gridCol w="1629561"/>
                <a:gridCol w="1784758"/>
                <a:gridCol w="1707160"/>
                <a:gridCol w="1551963"/>
              </a:tblGrid>
              <a:tr h="990600">
                <a:tc>
                  <a:txBody>
                    <a:bodyPr/>
                    <a:lstStyle/>
                    <a:p>
                      <a:pPr algn="ctr"/>
                      <a:r>
                        <a:rPr lang="en-US" sz="8000" dirty="0" smtClean="0">
                          <a:solidFill>
                            <a:schemeClr val="accent6">
                              <a:lumMod val="75000"/>
                            </a:schemeClr>
                          </a:solidFill>
                        </a:rPr>
                        <a:t>0</a:t>
                      </a:r>
                      <a:endParaRPr lang="el-GR" sz="8000"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0" dirty="0" smtClean="0">
                          <a:solidFill>
                            <a:schemeClr val="accent6">
                              <a:lumMod val="75000"/>
                            </a:schemeClr>
                          </a:solidFill>
                        </a:rPr>
                        <a:t>5</a:t>
                      </a:r>
                      <a:endParaRPr lang="el-GR" sz="8000" dirty="0" smtClean="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0" dirty="0" smtClean="0">
                          <a:solidFill>
                            <a:schemeClr val="accent6">
                              <a:lumMod val="75000"/>
                            </a:schemeClr>
                          </a:solidFill>
                        </a:rPr>
                        <a:t>1</a:t>
                      </a:r>
                      <a:endParaRPr lang="el-GR" sz="8000" dirty="0" smtClean="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0" dirty="0" smtClean="0">
                          <a:solidFill>
                            <a:schemeClr val="accent6">
                              <a:lumMod val="75000"/>
                            </a:schemeClr>
                          </a:solidFill>
                        </a:rPr>
                        <a:t>3</a:t>
                      </a:r>
                      <a:endParaRPr lang="el-GR" sz="8000" dirty="0" smtClean="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0" dirty="0" smtClean="0">
                          <a:solidFill>
                            <a:schemeClr val="accent6">
                              <a:lumMod val="75000"/>
                            </a:schemeClr>
                          </a:solidFill>
                        </a:rPr>
                        <a:t>0</a:t>
                      </a:r>
                      <a:endParaRPr lang="el-GR" sz="8000" dirty="0" smtClean="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246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Study of SEV Business Council for Sustainable Development on  Circular Economy in Greece (May 2016)</a:t>
            </a:r>
            <a:endParaRPr lang="el-GR" dirty="0"/>
          </a:p>
        </p:txBody>
      </p:sp>
      <p:sp>
        <p:nvSpPr>
          <p:cNvPr id="7" name="6 - Υπότιτλος"/>
          <p:cNvSpPr>
            <a:spLocks noGrp="1"/>
          </p:cNvSpPr>
          <p:nvPr>
            <p:ph type="subTitle" idx="1"/>
          </p:nvPr>
        </p:nvSpPr>
        <p:spPr>
          <a:xfrm>
            <a:off x="304800" y="1295400"/>
            <a:ext cx="8610600" cy="685800"/>
          </a:xfrm>
        </p:spPr>
        <p:txBody>
          <a:bodyPr>
            <a:noAutofit/>
          </a:bodyPr>
          <a:lstStyle/>
          <a:p>
            <a:pPr algn="l">
              <a:spcAft>
                <a:spcPts val="1200"/>
              </a:spcAft>
            </a:pPr>
            <a:r>
              <a:rPr lang="en-US" sz="2400" dirty="0" smtClean="0">
                <a:solidFill>
                  <a:schemeClr val="tx1"/>
                </a:solidFill>
              </a:rPr>
              <a:t>3) Energy is largely dependent on non-renewable sources and efficiency is relatively low </a:t>
            </a:r>
          </a:p>
          <a:p>
            <a:pPr algn="l">
              <a:buFont typeface="Arial" pitchFamily="34" charset="0"/>
              <a:buChar char="•"/>
            </a:pPr>
            <a:r>
              <a:rPr lang="en-US" sz="2000" dirty="0" smtClean="0">
                <a:solidFill>
                  <a:schemeClr val="tx1"/>
                </a:solidFill>
              </a:rPr>
              <a:t> </a:t>
            </a:r>
            <a:r>
              <a:rPr lang="en-US" sz="2000" dirty="0" smtClean="0">
                <a:solidFill>
                  <a:schemeClr val="tx1">
                    <a:lumMod val="85000"/>
                    <a:lumOff val="15000"/>
                  </a:schemeClr>
                </a:solidFill>
              </a:rPr>
              <a:t>RES represented 16,5% in Greece compared to 23,5% at EU28 (2016)</a:t>
            </a:r>
          </a:p>
          <a:p>
            <a:pPr algn="l">
              <a:buFont typeface="Arial" pitchFamily="34" charset="0"/>
              <a:buChar char="•"/>
            </a:pPr>
            <a:r>
              <a:rPr lang="en-US" sz="2000" dirty="0" smtClean="0">
                <a:solidFill>
                  <a:schemeClr val="tx1">
                    <a:lumMod val="85000"/>
                    <a:lumOff val="15000"/>
                  </a:schemeClr>
                </a:solidFill>
              </a:rPr>
              <a:t> Efficiency of electricity and heat production from conventional thermal plants in Greece was 37% compared to 48% for EU28  (2013)</a:t>
            </a:r>
          </a:p>
        </p:txBody>
      </p:sp>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Τίτλος"/>
          <p:cNvSpPr>
            <a:spLocks noGrp="1"/>
          </p:cNvSpPr>
          <p:nvPr>
            <p:ph type="ctrTitle"/>
          </p:nvPr>
        </p:nvSpPr>
        <p:spPr>
          <a:xfrm>
            <a:off x="609600" y="-174625"/>
            <a:ext cx="7772400" cy="1470025"/>
          </a:xfrm>
        </p:spPr>
        <p:txBody>
          <a:bodyPr>
            <a:normAutofit/>
          </a:bodyPr>
          <a:lstStyle/>
          <a:p>
            <a:r>
              <a:rPr lang="en-US" sz="4000" dirty="0" smtClean="0">
                <a:solidFill>
                  <a:schemeClr val="bg1"/>
                </a:solidFill>
              </a:rPr>
              <a:t>Key Reasons for Low Circularity</a:t>
            </a:r>
            <a:endParaRPr lang="en-US" sz="4000" dirty="0">
              <a:solidFill>
                <a:schemeClr val="bg1"/>
              </a:solidFill>
            </a:endParaRPr>
          </a:p>
        </p:txBody>
      </p:sp>
      <p:sp>
        <p:nvSpPr>
          <p:cNvPr id="11" name="6 - Υπότιτλος"/>
          <p:cNvSpPr txBox="1">
            <a:spLocks/>
          </p:cNvSpPr>
          <p:nvPr/>
        </p:nvSpPr>
        <p:spPr>
          <a:xfrm>
            <a:off x="304800" y="3429000"/>
            <a:ext cx="8610600" cy="685800"/>
          </a:xfrm>
          <a:prstGeom prst="rect">
            <a:avLst/>
          </a:prstGeom>
        </p:spPr>
        <p:txBody>
          <a:bodyPr vert="horz" lIns="91440" tIns="45720" rIns="91440" bIns="45720" rtlCol="0">
            <a:noAutofit/>
          </a:bodyPr>
          <a:lstStyle/>
          <a:p>
            <a:pPr lvl="0">
              <a:spcBef>
                <a:spcPct val="20000"/>
              </a:spcBef>
              <a:spcAft>
                <a:spcPts val="1200"/>
              </a:spcAft>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4) </a:t>
            </a:r>
            <a:r>
              <a:rPr lang="en-US" sz="2400" dirty="0" smtClean="0"/>
              <a:t>Bio-waste and food waste recovery is limited, while </a:t>
            </a:r>
            <a:r>
              <a:rPr lang="en-US" sz="2400" b="1" dirty="0" smtClean="0"/>
              <a:t>Hazardous Waste management</a:t>
            </a:r>
            <a:r>
              <a:rPr lang="en-US" sz="2400" dirty="0" smtClean="0"/>
              <a:t> is still the area with the most deficiencies</a:t>
            </a:r>
          </a:p>
          <a:p>
            <a:pPr lvl="0">
              <a:spcBef>
                <a:spcPct val="20000"/>
              </a:spcBef>
              <a:spcAft>
                <a:spcPts val="1200"/>
              </a:spcAft>
              <a:buFont typeface="Arial" pitchFamily="34" charset="0"/>
              <a:buChar char="•"/>
            </a:pPr>
            <a:r>
              <a:rPr lang="en-US" sz="2000" dirty="0" smtClean="0">
                <a:solidFill>
                  <a:schemeClr val="tx1">
                    <a:lumMod val="85000"/>
                    <a:lumOff val="15000"/>
                  </a:schemeClr>
                </a:solidFill>
              </a:rPr>
              <a:t> Municipal waste is currently </a:t>
            </a:r>
            <a:r>
              <a:rPr lang="en-US" sz="2000" dirty="0" err="1" smtClean="0">
                <a:solidFill>
                  <a:schemeClr val="tx1">
                    <a:lumMod val="85000"/>
                    <a:lumOff val="15000"/>
                  </a:schemeClr>
                </a:solidFill>
              </a:rPr>
              <a:t>landfilled</a:t>
            </a:r>
            <a:r>
              <a:rPr lang="en-US" sz="2000" dirty="0" smtClean="0">
                <a:solidFill>
                  <a:schemeClr val="tx1">
                    <a:lumMod val="85000"/>
                    <a:lumOff val="15000"/>
                  </a:schemeClr>
                </a:solidFill>
              </a:rPr>
              <a:t> with only 19% getting recovered, compared to the EU target for 2030 (for Greece 2035) of 65% </a:t>
            </a:r>
          </a:p>
          <a:p>
            <a:pPr lvl="0">
              <a:spcBef>
                <a:spcPct val="20000"/>
              </a:spcBef>
              <a:spcAft>
                <a:spcPts val="1200"/>
              </a:spcAft>
              <a:buFont typeface="Arial" pitchFamily="34" charset="0"/>
              <a:buChar char="•"/>
            </a:pPr>
            <a:r>
              <a:rPr kumimoji="0" lang="en-US" sz="20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a:t>
            </a:r>
            <a:r>
              <a:rPr lang="en-US" sz="2000" dirty="0" smtClean="0">
                <a:solidFill>
                  <a:schemeClr val="tx1">
                    <a:lumMod val="85000"/>
                    <a:lumOff val="15000"/>
                  </a:schemeClr>
                </a:solidFill>
              </a:rPr>
              <a:t>The fines imposed on Greece on illegal landfills and treatment of hazardous waste are among the highest within the EU and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Υπότιτλος"/>
          <p:cNvSpPr>
            <a:spLocks noGrp="1"/>
          </p:cNvSpPr>
          <p:nvPr>
            <p:ph type="subTitle" idx="1"/>
          </p:nvPr>
        </p:nvSpPr>
        <p:spPr>
          <a:xfrm>
            <a:off x="685800" y="1447800"/>
            <a:ext cx="7543800" cy="4343400"/>
          </a:xfrm>
        </p:spPr>
        <p:txBody>
          <a:bodyPr/>
          <a:lstStyle/>
          <a:p>
            <a:pPr algn="l">
              <a:buFont typeface="Wingdings" pitchFamily="2" charset="2"/>
              <a:buChar char="Ø"/>
            </a:pPr>
            <a:r>
              <a:rPr lang="fr-FR" dirty="0" smtClean="0">
                <a:solidFill>
                  <a:schemeClr val="tx1">
                    <a:lumMod val="85000"/>
                    <a:lumOff val="15000"/>
                  </a:schemeClr>
                </a:solidFill>
              </a:rPr>
              <a:t> </a:t>
            </a:r>
            <a:r>
              <a:rPr lang="en-US" dirty="0" smtClean="0">
                <a:solidFill>
                  <a:schemeClr val="tx1">
                    <a:lumMod val="85000"/>
                    <a:lumOff val="15000"/>
                  </a:schemeClr>
                </a:solidFill>
              </a:rPr>
              <a:t>Endorsement of a </a:t>
            </a:r>
            <a:r>
              <a:rPr lang="en-US" b="1" dirty="0" smtClean="0">
                <a:solidFill>
                  <a:schemeClr val="tx1">
                    <a:lumMod val="85000"/>
                    <a:lumOff val="15000"/>
                  </a:schemeClr>
                </a:solidFill>
              </a:rPr>
              <a:t>National Action Plan on Circular Economy</a:t>
            </a:r>
            <a:r>
              <a:rPr lang="en-US" dirty="0" smtClean="0">
                <a:solidFill>
                  <a:schemeClr val="tx1">
                    <a:lumMod val="85000"/>
                    <a:lumOff val="15000"/>
                  </a:schemeClr>
                </a:solidFill>
              </a:rPr>
              <a:t> in April 2018 </a:t>
            </a:r>
          </a:p>
          <a:p>
            <a:pPr algn="l"/>
            <a:endParaRPr lang="en-US" dirty="0" smtClean="0">
              <a:solidFill>
                <a:schemeClr val="tx1">
                  <a:lumMod val="85000"/>
                  <a:lumOff val="15000"/>
                </a:schemeClr>
              </a:solidFill>
            </a:endParaRPr>
          </a:p>
          <a:p>
            <a:pPr algn="l">
              <a:buFont typeface="Wingdings" pitchFamily="2" charset="2"/>
              <a:buChar char="Ø"/>
            </a:pPr>
            <a:r>
              <a:rPr lang="en-US" dirty="0" smtClean="0">
                <a:solidFill>
                  <a:schemeClr val="tx1">
                    <a:lumMod val="85000"/>
                    <a:lumOff val="15000"/>
                  </a:schemeClr>
                </a:solidFill>
              </a:rPr>
              <a:t> Actors such as businesses, industry and the civil society are key drivers in the transition process towards a Circular Economy in Greece</a:t>
            </a:r>
          </a:p>
          <a:p>
            <a:pPr algn="l">
              <a:buFont typeface="Wingdings" pitchFamily="2" charset="2"/>
              <a:buChar char="Ø"/>
            </a:pPr>
            <a:endParaRPr lang="en-US" dirty="0" smtClean="0">
              <a:solidFill>
                <a:schemeClr val="tx1">
                  <a:lumMod val="85000"/>
                  <a:lumOff val="15000"/>
                </a:schemeClr>
              </a:solidFill>
            </a:endParaRPr>
          </a:p>
          <a:p>
            <a:pPr algn="l">
              <a:buFont typeface="Wingdings" pitchFamily="2" charset="2"/>
              <a:buChar char="Ø"/>
            </a:pPr>
            <a:endParaRPr lang="en-US" dirty="0" smtClean="0">
              <a:solidFill>
                <a:schemeClr val="tx1">
                  <a:lumMod val="85000"/>
                  <a:lumOff val="15000"/>
                </a:schemeClr>
              </a:solidFill>
            </a:endParaRPr>
          </a:p>
          <a:p>
            <a:pPr algn="l">
              <a:buFont typeface="Wingdings" pitchFamily="2" charset="2"/>
              <a:buChar char="Ø"/>
            </a:pPr>
            <a:endParaRPr lang="el-GR" dirty="0">
              <a:solidFill>
                <a:schemeClr val="tx1">
                  <a:lumMod val="85000"/>
                  <a:lumOff val="15000"/>
                </a:schemeClr>
              </a:solidFill>
            </a:endParaRPr>
          </a:p>
        </p:txBody>
      </p:sp>
      <p:sp>
        <p:nvSpPr>
          <p:cNvPr id="6" name="5 - Τίτλος"/>
          <p:cNvSpPr>
            <a:spLocks noGrp="1"/>
          </p:cNvSpPr>
          <p:nvPr>
            <p:ph type="ctrTitle"/>
          </p:nvPr>
        </p:nvSpPr>
        <p:spPr>
          <a:xfrm>
            <a:off x="609600" y="-174625"/>
            <a:ext cx="7772400" cy="1470025"/>
          </a:xfrm>
        </p:spPr>
        <p:txBody>
          <a:bodyPr>
            <a:normAutofit/>
          </a:bodyPr>
          <a:lstStyle/>
          <a:p>
            <a:r>
              <a:rPr lang="en-US" sz="4000" dirty="0" smtClean="0">
                <a:solidFill>
                  <a:schemeClr val="bg1"/>
                </a:solidFill>
              </a:rPr>
              <a:t>On the positive side…</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7"/>
          <p:cNvSpPr/>
          <p:nvPr/>
        </p:nvSpPr>
        <p:spPr>
          <a:xfrm>
            <a:off x="0" y="0"/>
            <a:ext cx="9144000" cy="10668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Υπότιτλος"/>
          <p:cNvSpPr>
            <a:spLocks noGrp="1"/>
          </p:cNvSpPr>
          <p:nvPr>
            <p:ph type="subTitle" idx="1"/>
          </p:nvPr>
        </p:nvSpPr>
        <p:spPr>
          <a:xfrm>
            <a:off x="838200" y="228600"/>
            <a:ext cx="7620000" cy="838200"/>
          </a:xfrm>
        </p:spPr>
        <p:txBody>
          <a:bodyPr>
            <a:normAutofit/>
          </a:bodyPr>
          <a:lstStyle/>
          <a:p>
            <a:r>
              <a:rPr lang="fr-FR" sz="3600" dirty="0" smtClean="0">
                <a:solidFill>
                  <a:schemeClr val="bg1"/>
                </a:solidFill>
              </a:rPr>
              <a:t>Good practices of </a:t>
            </a:r>
            <a:r>
              <a:rPr lang="fr-FR" sz="3600" dirty="0" err="1" smtClean="0">
                <a:solidFill>
                  <a:schemeClr val="bg1"/>
                </a:solidFill>
              </a:rPr>
              <a:t>Circular</a:t>
            </a:r>
            <a:r>
              <a:rPr lang="fr-FR" sz="3600" dirty="0" smtClean="0">
                <a:solidFill>
                  <a:schemeClr val="bg1"/>
                </a:solidFill>
              </a:rPr>
              <a:t> </a:t>
            </a:r>
            <a:r>
              <a:rPr lang="fr-FR" sz="3600" dirty="0" err="1" smtClean="0">
                <a:solidFill>
                  <a:schemeClr val="bg1"/>
                </a:solidFill>
              </a:rPr>
              <a:t>Economy</a:t>
            </a:r>
            <a:r>
              <a:rPr lang="fr-FR" sz="3600" dirty="0" smtClean="0">
                <a:solidFill>
                  <a:schemeClr val="bg1"/>
                </a:solidFill>
              </a:rPr>
              <a:t> </a:t>
            </a:r>
            <a:r>
              <a:rPr lang="en-US" sz="3600" dirty="0" smtClean="0">
                <a:solidFill>
                  <a:schemeClr val="bg1"/>
                </a:solidFill>
              </a:rPr>
              <a:t>#1</a:t>
            </a:r>
            <a:endParaRPr lang="el-GR" sz="3600" dirty="0">
              <a:solidFill>
                <a:schemeClr val="bg1"/>
              </a:solidFill>
            </a:endParaRPr>
          </a:p>
        </p:txBody>
      </p:sp>
      <p:pic>
        <p:nvPicPr>
          <p:cNvPr id="6146" name="Picture 2" descr="C:\Users\user\Desktop\SCRCE\Material for Case Studies\Presentation\Case study #1.jpg"/>
          <p:cNvPicPr>
            <a:picLocks noChangeAspect="1" noChangeArrowheads="1"/>
          </p:cNvPicPr>
          <p:nvPr/>
        </p:nvPicPr>
        <p:blipFill>
          <a:blip r:embed="rId3" cstate="print"/>
          <a:srcRect/>
          <a:stretch>
            <a:fillRect/>
          </a:stretch>
        </p:blipFill>
        <p:spPr bwMode="auto">
          <a:xfrm>
            <a:off x="0" y="1066801"/>
            <a:ext cx="9144000" cy="2057399"/>
          </a:xfrm>
          <a:prstGeom prst="rect">
            <a:avLst/>
          </a:prstGeom>
          <a:noFill/>
        </p:spPr>
      </p:pic>
      <p:graphicFrame>
        <p:nvGraphicFramePr>
          <p:cNvPr id="12" name="11 - Πίνακας"/>
          <p:cNvGraphicFramePr>
            <a:graphicFrameLocks noGrp="1"/>
          </p:cNvGraphicFramePr>
          <p:nvPr/>
        </p:nvGraphicFramePr>
        <p:xfrm>
          <a:off x="0" y="3048000"/>
          <a:ext cx="9144000" cy="3962400"/>
        </p:xfrm>
        <a:graphic>
          <a:graphicData uri="http://schemas.openxmlformats.org/drawingml/2006/table">
            <a:tbl>
              <a:tblPr firstRow="1" bandRow="1">
                <a:tableStyleId>{EB344D84-9AFB-497E-A393-DC336BA19D2E}</a:tableStyleId>
              </a:tblPr>
              <a:tblGrid>
                <a:gridCol w="2103928"/>
                <a:gridCol w="7040072"/>
              </a:tblGrid>
              <a:tr h="1355194">
                <a:tc>
                  <a:txBody>
                    <a:bodyPr/>
                    <a:lstStyle/>
                    <a:p>
                      <a:pPr algn="ctr">
                        <a:spcBef>
                          <a:spcPts val="1200"/>
                        </a:spcBef>
                      </a:pPr>
                      <a:r>
                        <a:rPr lang="en-US" sz="2400" baseline="0" dirty="0" smtClean="0">
                          <a:solidFill>
                            <a:schemeClr val="tx1"/>
                          </a:solidFill>
                        </a:rPr>
                        <a:t>The  Practice</a:t>
                      </a:r>
                      <a:endParaRPr lang="el-G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buFont typeface="Arial" charset="0"/>
                        <a:buChar char="•"/>
                      </a:pPr>
                      <a:r>
                        <a:rPr lang="en-US" sz="1800" b="1" dirty="0" smtClean="0">
                          <a:solidFill>
                            <a:schemeClr val="tx1"/>
                          </a:solidFill>
                        </a:rPr>
                        <a:t> Greek</a:t>
                      </a:r>
                      <a:r>
                        <a:rPr lang="en-US" sz="1800" b="1" baseline="0" dirty="0" smtClean="0">
                          <a:solidFill>
                            <a:schemeClr val="tx1"/>
                          </a:solidFill>
                        </a:rPr>
                        <a:t> olive pits </a:t>
                      </a:r>
                      <a:r>
                        <a:rPr lang="en-US" sz="1800" b="0" baseline="0" dirty="0" smtClean="0">
                          <a:solidFill>
                            <a:schemeClr val="tx1"/>
                          </a:solidFill>
                          <a:sym typeface="Wingdings" pitchFamily="2" charset="2"/>
                        </a:rPr>
                        <a:t> heating fuel for the production of lime pulp (for use in building construction) &amp; lime powder (for use in agriculture)</a:t>
                      </a:r>
                    </a:p>
                    <a:p>
                      <a:pPr>
                        <a:buFont typeface="Arial" charset="0"/>
                        <a:buChar char="•"/>
                      </a:pPr>
                      <a:r>
                        <a:rPr lang="en-US" sz="1800" b="0" baseline="0" dirty="0" smtClean="0">
                          <a:solidFill>
                            <a:schemeClr val="tx1"/>
                          </a:solidFill>
                          <a:sym typeface="Wingdings" pitchFamily="2" charset="2"/>
                        </a:rPr>
                        <a:t> I</a:t>
                      </a:r>
                      <a:r>
                        <a:rPr lang="en-US" sz="1800" b="0" dirty="0" smtClean="0">
                          <a:solidFill>
                            <a:schemeClr val="tx1"/>
                          </a:solidFill>
                        </a:rPr>
                        <a:t>ncomplete combustion of </a:t>
                      </a:r>
                      <a:r>
                        <a:rPr lang="en-US" sz="1800" b="1" dirty="0" smtClean="0">
                          <a:solidFill>
                            <a:schemeClr val="tx1"/>
                          </a:solidFill>
                        </a:rPr>
                        <a:t>Greek</a:t>
                      </a:r>
                      <a:r>
                        <a:rPr lang="en-US" sz="1800" b="1" baseline="0" dirty="0" smtClean="0">
                          <a:solidFill>
                            <a:schemeClr val="tx1"/>
                          </a:solidFill>
                        </a:rPr>
                        <a:t> olive pits  </a:t>
                      </a:r>
                      <a:r>
                        <a:rPr lang="en-US" sz="1800" b="1" baseline="0" dirty="0" smtClean="0">
                          <a:solidFill>
                            <a:schemeClr val="tx1"/>
                          </a:solidFill>
                          <a:sym typeface="Wingdings" pitchFamily="2" charset="2"/>
                        </a:rPr>
                        <a:t> </a:t>
                      </a:r>
                      <a:r>
                        <a:rPr lang="en-US" sz="1800" b="0" baseline="0" dirty="0" smtClean="0">
                          <a:solidFill>
                            <a:schemeClr val="tx1"/>
                          </a:solidFill>
                          <a:sym typeface="Wingdings" pitchFamily="2" charset="2"/>
                        </a:rPr>
                        <a:t>Black powder </a:t>
                      </a:r>
                      <a:r>
                        <a:rPr lang="en-US" sz="1800" b="1" baseline="0" dirty="0" smtClean="0">
                          <a:solidFill>
                            <a:schemeClr val="tx1"/>
                          </a:solidFill>
                          <a:sym typeface="Wingdings" pitchFamily="2" charset="2"/>
                        </a:rPr>
                        <a:t> Barbeque Briquettes  </a:t>
                      </a:r>
                      <a:r>
                        <a:rPr lang="en-US" sz="1800" b="0" baseline="0" dirty="0" smtClean="0">
                          <a:solidFill>
                            <a:schemeClr val="tx1"/>
                          </a:solidFill>
                          <a:sym typeface="Wingdings" pitchFamily="2" charset="2"/>
                        </a:rPr>
                        <a:t>30% less CO than wood charcoal</a:t>
                      </a:r>
                      <a:endParaRPr lang="el-G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9582">
                <a:tc>
                  <a:txBody>
                    <a:bodyPr/>
                    <a:lstStyle/>
                    <a:p>
                      <a:pPr marL="0" algn="ctr" defTabSz="914400" rtl="0" eaLnBrk="1" latinLnBrk="0" hangingPunct="1">
                        <a:spcBef>
                          <a:spcPts val="1200"/>
                        </a:spcBef>
                      </a:pPr>
                      <a:r>
                        <a:rPr lang="en-US" sz="2400" b="1" kern="1200" baseline="0" dirty="0" smtClean="0">
                          <a:solidFill>
                            <a:schemeClr val="tx1"/>
                          </a:solidFill>
                          <a:latin typeface="+mn-lt"/>
                          <a:ea typeface="+mn-ea"/>
                          <a:cs typeface="+mn-cs"/>
                        </a:rPr>
                        <a:t>The Results</a:t>
                      </a:r>
                      <a:endParaRPr lang="el-GR" sz="2400" b="1"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ü"/>
                      </a:pPr>
                      <a:r>
                        <a:rPr lang="en-US" sz="1800" b="0" i="0" kern="1200" dirty="0" smtClean="0">
                          <a:solidFill>
                            <a:schemeClr val="dk1"/>
                          </a:solidFill>
                          <a:latin typeface="+mn-lt"/>
                          <a:ea typeface="+mn-ea"/>
                          <a:cs typeface="+mn-cs"/>
                        </a:rPr>
                        <a:t> Efficient use of natural resources without interfering with the life-cycle of olive trees.</a:t>
                      </a:r>
                    </a:p>
                    <a:p>
                      <a:pPr>
                        <a:buFont typeface="Wingdings" pitchFamily="2" charset="2"/>
                        <a:buChar char="ü"/>
                      </a:pPr>
                      <a:r>
                        <a:rPr lang="en-US" sz="1800" b="0" i="0" kern="1200" dirty="0" smtClean="0">
                          <a:solidFill>
                            <a:schemeClr val="dk1"/>
                          </a:solidFill>
                          <a:latin typeface="+mn-lt"/>
                          <a:ea typeface="+mn-ea"/>
                          <a:cs typeface="+mn-cs"/>
                        </a:rPr>
                        <a:t> </a:t>
                      </a:r>
                      <a:r>
                        <a:rPr lang="en-US" sz="1800" b="0" i="0" kern="1200" dirty="0" err="1" smtClean="0">
                          <a:solidFill>
                            <a:schemeClr val="dk1"/>
                          </a:solidFill>
                          <a:latin typeface="+mn-lt"/>
                          <a:ea typeface="+mn-ea"/>
                          <a:cs typeface="+mn-cs"/>
                        </a:rPr>
                        <a:t>Upcycling</a:t>
                      </a:r>
                      <a:r>
                        <a:rPr lang="en-US" sz="1800" b="0" i="0" kern="1200" dirty="0" smtClean="0">
                          <a:solidFill>
                            <a:schemeClr val="dk1"/>
                          </a:solidFill>
                          <a:latin typeface="+mn-lt"/>
                          <a:ea typeface="+mn-ea"/>
                          <a:cs typeface="+mn-cs"/>
                        </a:rPr>
                        <a:t> of combustion products.</a:t>
                      </a:r>
                    </a:p>
                    <a:p>
                      <a:pPr>
                        <a:buFont typeface="Wingdings" pitchFamily="2" charset="2"/>
                        <a:buChar char="ü"/>
                      </a:pPr>
                      <a:r>
                        <a:rPr lang="en-US" sz="1800" b="0" i="0" kern="1200" dirty="0" smtClean="0">
                          <a:solidFill>
                            <a:schemeClr val="dk1"/>
                          </a:solidFill>
                          <a:latin typeface="+mn-lt"/>
                          <a:ea typeface="+mn-ea"/>
                          <a:cs typeface="+mn-cs"/>
                        </a:rPr>
                        <a:t> Barbecue briquettes which emit 30% less carbon monoxide than wood charcoal.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7624">
                <a:tc>
                  <a:txBody>
                    <a:bodyPr/>
                    <a:lstStyle/>
                    <a:p>
                      <a:pPr marL="0" algn="ctr" defTabSz="914400" rtl="0" eaLnBrk="1" latinLnBrk="0" hangingPunct="1">
                        <a:spcBef>
                          <a:spcPts val="1200"/>
                        </a:spcBef>
                      </a:pPr>
                      <a:r>
                        <a:rPr lang="en-US" sz="2400" b="1" kern="1200" baseline="0" dirty="0" smtClean="0">
                          <a:solidFill>
                            <a:schemeClr val="tx1"/>
                          </a:solidFill>
                          <a:latin typeface="+mn-lt"/>
                          <a:ea typeface="+mn-ea"/>
                          <a:cs typeface="+mn-cs"/>
                        </a:rPr>
                        <a:t>Circular Model</a:t>
                      </a:r>
                      <a:endParaRPr lang="el-GR" sz="2400" b="1"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                                      Recovering remaining value from products that have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                                      reached their end-of-life or from by-products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147" name="Picture 3" descr="C:\Users\user\Desktop\SCRCE\Material for Case Studies\Presentation\Briquettes.jpg"/>
          <p:cNvPicPr>
            <a:picLocks noChangeAspect="1" noChangeArrowheads="1"/>
          </p:cNvPicPr>
          <p:nvPr/>
        </p:nvPicPr>
        <p:blipFill>
          <a:blip r:embed="rId4" cstate="print"/>
          <a:srcRect/>
          <a:stretch>
            <a:fillRect/>
          </a:stretch>
        </p:blipFill>
        <p:spPr bwMode="auto">
          <a:xfrm>
            <a:off x="2667000" y="3429000"/>
            <a:ext cx="4857750" cy="1895475"/>
          </a:xfrm>
          <a:prstGeom prst="rect">
            <a:avLst/>
          </a:prstGeom>
          <a:noFill/>
        </p:spPr>
      </p:pic>
      <p:pic>
        <p:nvPicPr>
          <p:cNvPr id="13" name="12 - Εικόνα" descr="C:\Users\user\Desktop\SCRCE\Material for Case Studies\Presentation\resource recovery.jpg"/>
          <p:cNvPicPr/>
          <p:nvPr/>
        </p:nvPicPr>
        <p:blipFill>
          <a:blip r:embed="rId5" cstate="print"/>
          <a:srcRect/>
          <a:stretch>
            <a:fillRect/>
          </a:stretch>
        </p:blipFill>
        <p:spPr bwMode="auto">
          <a:xfrm>
            <a:off x="2514600" y="5943600"/>
            <a:ext cx="11430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user\Desktop\SCRCE\Material for Case Studies\Presentation\Thalis.tif"/>
          <p:cNvPicPr>
            <a:picLocks noChangeAspect="1" noChangeArrowheads="1"/>
          </p:cNvPicPr>
          <p:nvPr/>
        </p:nvPicPr>
        <p:blipFill>
          <a:blip r:embed="rId3" cstate="print"/>
          <a:srcRect/>
          <a:stretch>
            <a:fillRect/>
          </a:stretch>
        </p:blipFill>
        <p:spPr bwMode="auto">
          <a:xfrm>
            <a:off x="0" y="914401"/>
            <a:ext cx="9144000" cy="1295399"/>
          </a:xfrm>
          <a:prstGeom prst="rect">
            <a:avLst/>
          </a:prstGeom>
          <a:noFill/>
        </p:spPr>
      </p:pic>
      <p:sp>
        <p:nvSpPr>
          <p:cNvPr id="8" name="Rectangle 7"/>
          <p:cNvSpPr/>
          <p:nvPr/>
        </p:nvSpPr>
        <p:spPr>
          <a:xfrm>
            <a:off x="0" y="6553200"/>
            <a:ext cx="9144000" cy="533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7"/>
          <p:cNvSpPr/>
          <p:nvPr/>
        </p:nvSpPr>
        <p:spPr>
          <a:xfrm>
            <a:off x="0" y="0"/>
            <a:ext cx="9144000" cy="914400"/>
          </a:xfrm>
          <a:prstGeom prst="rect">
            <a:avLst/>
          </a:prstGeom>
          <a:solidFill>
            <a:srgbClr val="109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Υπότιτλος"/>
          <p:cNvSpPr>
            <a:spLocks noGrp="1"/>
          </p:cNvSpPr>
          <p:nvPr>
            <p:ph type="subTitle" idx="1"/>
          </p:nvPr>
        </p:nvSpPr>
        <p:spPr>
          <a:xfrm>
            <a:off x="838200" y="152400"/>
            <a:ext cx="7620000" cy="838200"/>
          </a:xfrm>
        </p:spPr>
        <p:txBody>
          <a:bodyPr>
            <a:normAutofit/>
          </a:bodyPr>
          <a:lstStyle/>
          <a:p>
            <a:r>
              <a:rPr lang="fr-FR" sz="3600" dirty="0" smtClean="0">
                <a:solidFill>
                  <a:schemeClr val="bg1"/>
                </a:solidFill>
              </a:rPr>
              <a:t>Good practices of </a:t>
            </a:r>
            <a:r>
              <a:rPr lang="fr-FR" sz="3600" dirty="0" err="1" smtClean="0">
                <a:solidFill>
                  <a:schemeClr val="bg1"/>
                </a:solidFill>
              </a:rPr>
              <a:t>Circular</a:t>
            </a:r>
            <a:r>
              <a:rPr lang="fr-FR" sz="3600" dirty="0" smtClean="0">
                <a:solidFill>
                  <a:schemeClr val="bg1"/>
                </a:solidFill>
              </a:rPr>
              <a:t> </a:t>
            </a:r>
            <a:r>
              <a:rPr lang="fr-FR" sz="3600" dirty="0" err="1" smtClean="0">
                <a:solidFill>
                  <a:schemeClr val="bg1"/>
                </a:solidFill>
              </a:rPr>
              <a:t>Economy</a:t>
            </a:r>
            <a:r>
              <a:rPr lang="fr-FR" sz="3600" dirty="0" smtClean="0">
                <a:solidFill>
                  <a:schemeClr val="bg1"/>
                </a:solidFill>
              </a:rPr>
              <a:t> </a:t>
            </a:r>
            <a:r>
              <a:rPr lang="en-US" sz="3600" dirty="0" smtClean="0">
                <a:solidFill>
                  <a:schemeClr val="bg1"/>
                </a:solidFill>
              </a:rPr>
              <a:t>#2</a:t>
            </a:r>
            <a:endParaRPr lang="el-GR" sz="3600" dirty="0">
              <a:solidFill>
                <a:schemeClr val="bg1"/>
              </a:solidFill>
            </a:endParaRPr>
          </a:p>
        </p:txBody>
      </p:sp>
      <p:graphicFrame>
        <p:nvGraphicFramePr>
          <p:cNvPr id="12" name="11 - Πίνακας"/>
          <p:cNvGraphicFramePr>
            <a:graphicFrameLocks noGrp="1"/>
          </p:cNvGraphicFramePr>
          <p:nvPr/>
        </p:nvGraphicFramePr>
        <p:xfrm>
          <a:off x="0" y="2057400"/>
          <a:ext cx="9144000" cy="5105400"/>
        </p:xfrm>
        <a:graphic>
          <a:graphicData uri="http://schemas.openxmlformats.org/drawingml/2006/table">
            <a:tbl>
              <a:tblPr firstRow="1" bandRow="1">
                <a:tableStyleId>{EB344D84-9AFB-497E-A393-DC336BA19D2E}</a:tableStyleId>
              </a:tblPr>
              <a:tblGrid>
                <a:gridCol w="1981200"/>
                <a:gridCol w="7162800"/>
              </a:tblGrid>
              <a:tr h="1222429">
                <a:tc>
                  <a:txBody>
                    <a:bodyPr/>
                    <a:lstStyle/>
                    <a:p>
                      <a:pPr algn="ctr">
                        <a:spcBef>
                          <a:spcPts val="1200"/>
                        </a:spcBef>
                      </a:pPr>
                      <a:r>
                        <a:rPr lang="en-US" sz="2400" baseline="0" dirty="0" smtClean="0">
                          <a:solidFill>
                            <a:schemeClr val="tx1"/>
                          </a:solidFill>
                        </a:rPr>
                        <a:t>The  Practice</a:t>
                      </a:r>
                      <a:endParaRPr lang="el-G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buFont typeface="Arial" charset="0"/>
                        <a:buChar char="•"/>
                      </a:pPr>
                      <a:r>
                        <a:rPr lang="en-US" sz="2400" b="1" dirty="0" smtClean="0">
                          <a:solidFill>
                            <a:schemeClr val="tx1"/>
                          </a:solidFill>
                        </a:rPr>
                        <a:t> </a:t>
                      </a:r>
                      <a:r>
                        <a:rPr lang="en-US" sz="2400" b="0" dirty="0" smtClean="0">
                          <a:solidFill>
                            <a:schemeClr val="tx1"/>
                          </a:solidFill>
                        </a:rPr>
                        <a:t>CSR</a:t>
                      </a:r>
                      <a:r>
                        <a:rPr lang="en-US" sz="2400" b="0" dirty="0" smtClean="0">
                          <a:solidFill>
                            <a:schemeClr val="tx1">
                              <a:lumMod val="95000"/>
                              <a:lumOff val="5000"/>
                            </a:schemeClr>
                          </a:solidFill>
                        </a:rPr>
                        <a:t> </a:t>
                      </a:r>
                      <a:r>
                        <a:rPr lang="en-US" sz="2400" b="0" i="0" kern="1200" dirty="0" smtClean="0">
                          <a:solidFill>
                            <a:schemeClr val="tx1">
                              <a:lumMod val="95000"/>
                              <a:lumOff val="5000"/>
                            </a:schemeClr>
                          </a:solidFill>
                          <a:latin typeface="+mn-lt"/>
                          <a:ea typeface="+mn-ea"/>
                          <a:cs typeface="+mn-cs"/>
                        </a:rPr>
                        <a:t>developing </a:t>
                      </a:r>
                      <a:r>
                        <a:rPr lang="en-US" sz="2400" b="1" i="0" kern="1200" dirty="0" smtClean="0">
                          <a:solidFill>
                            <a:schemeClr val="tx1">
                              <a:lumMod val="95000"/>
                              <a:lumOff val="5000"/>
                            </a:schemeClr>
                          </a:solidFill>
                          <a:latin typeface="+mn-lt"/>
                          <a:ea typeface="+mn-ea"/>
                          <a:cs typeface="+mn-cs"/>
                        </a:rPr>
                        <a:t>energy- and resource-saving solutions &amp; circular economy models </a:t>
                      </a:r>
                      <a:r>
                        <a:rPr lang="en-US" sz="2400" b="0" i="0" kern="1200" dirty="0" smtClean="0">
                          <a:solidFill>
                            <a:schemeClr val="tx1">
                              <a:lumMod val="95000"/>
                              <a:lumOff val="5000"/>
                            </a:schemeClr>
                          </a:solidFill>
                          <a:latin typeface="+mn-lt"/>
                          <a:ea typeface="+mn-ea"/>
                          <a:cs typeface="+mn-cs"/>
                        </a:rPr>
                        <a:t>for environmental infrastructure installations and operations</a:t>
                      </a:r>
                      <a:endParaRPr lang="en-US" sz="2400" b="0" baseline="0" dirty="0" smtClean="0">
                        <a:solidFill>
                          <a:schemeClr val="tx1">
                            <a:lumMod val="95000"/>
                            <a:lumOff val="5000"/>
                          </a:schemeClr>
                        </a:solidFill>
                        <a:sym typeface="Wingdings" pitchFamily="2"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0825">
                <a:tc>
                  <a:txBody>
                    <a:bodyPr/>
                    <a:lstStyle/>
                    <a:p>
                      <a:pPr marL="0" algn="ctr" defTabSz="914400" rtl="0" eaLnBrk="1" latinLnBrk="0" hangingPunct="1">
                        <a:spcBef>
                          <a:spcPts val="1200"/>
                        </a:spcBef>
                      </a:pPr>
                      <a:r>
                        <a:rPr lang="en-US" sz="2400" b="1" kern="1200" baseline="0" dirty="0" smtClean="0">
                          <a:solidFill>
                            <a:schemeClr val="tx1"/>
                          </a:solidFill>
                          <a:latin typeface="+mn-lt"/>
                          <a:ea typeface="+mn-ea"/>
                          <a:cs typeface="+mn-cs"/>
                        </a:rPr>
                        <a:t>The Results</a:t>
                      </a:r>
                      <a:endParaRPr lang="el-GR" sz="2400" b="1"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ü"/>
                      </a:pPr>
                      <a:r>
                        <a:rPr lang="en-US" sz="1800" b="0" i="0" kern="1200" dirty="0" smtClean="0">
                          <a:solidFill>
                            <a:schemeClr val="dk1"/>
                          </a:solidFill>
                          <a:latin typeface="+mn-lt"/>
                          <a:ea typeface="+mn-ea"/>
                          <a:cs typeface="+mn-cs"/>
                        </a:rPr>
                        <a:t>  Solid Waste:</a:t>
                      </a:r>
                      <a:r>
                        <a:rPr lang="en-US" sz="1800" b="0" i="0" kern="1200" baseline="0" dirty="0" smtClean="0">
                          <a:solidFill>
                            <a:schemeClr val="dk1"/>
                          </a:solidFill>
                          <a:latin typeface="+mn-lt"/>
                          <a:ea typeface="+mn-ea"/>
                          <a:cs typeface="+mn-cs"/>
                        </a:rPr>
                        <a:t> Creation of </a:t>
                      </a:r>
                      <a:r>
                        <a:rPr lang="el-GR" sz="1800" b="0" i="0" kern="1200" baseline="0" dirty="0" smtClean="0">
                          <a:solidFill>
                            <a:schemeClr val="dk1"/>
                          </a:solidFill>
                          <a:latin typeface="+mn-lt"/>
                          <a:ea typeface="+mn-ea"/>
                          <a:cs typeface="+mn-cs"/>
                        </a:rPr>
                        <a:t>20 </a:t>
                      </a:r>
                      <a:r>
                        <a:rPr lang="fr-FR" sz="1800" b="0" i="0" kern="1200" baseline="0" dirty="0" err="1" smtClean="0">
                          <a:solidFill>
                            <a:schemeClr val="dk1"/>
                          </a:solidFill>
                          <a:latin typeface="+mn-lt"/>
                          <a:ea typeface="+mn-ea"/>
                          <a:cs typeface="+mn-cs"/>
                        </a:rPr>
                        <a:t>sanitary</a:t>
                      </a:r>
                      <a:r>
                        <a:rPr lang="fr-FR" sz="1800" b="0" i="0" kern="1200" baseline="0" dirty="0" smtClean="0">
                          <a:solidFill>
                            <a:schemeClr val="dk1"/>
                          </a:solidFill>
                          <a:latin typeface="+mn-lt"/>
                          <a:ea typeface="+mn-ea"/>
                          <a:cs typeface="+mn-cs"/>
                        </a:rPr>
                        <a:t> </a:t>
                      </a:r>
                      <a:r>
                        <a:rPr lang="fr-FR" sz="1800" b="0" i="0" kern="1200" baseline="0" dirty="0" err="1" smtClean="0">
                          <a:solidFill>
                            <a:schemeClr val="dk1"/>
                          </a:solidFill>
                          <a:latin typeface="+mn-lt"/>
                          <a:ea typeface="+mn-ea"/>
                          <a:cs typeface="+mn-cs"/>
                        </a:rPr>
                        <a:t>landfills</a:t>
                      </a:r>
                      <a:r>
                        <a:rPr lang="en-US" sz="1800" b="0" i="0" kern="1200" baseline="0" dirty="0" smtClean="0">
                          <a:solidFill>
                            <a:schemeClr val="dk1"/>
                          </a:solidFill>
                          <a:latin typeface="+mn-lt"/>
                          <a:ea typeface="+mn-ea"/>
                          <a:cs typeface="+mn-cs"/>
                        </a:rPr>
                        <a:t>, construction of 2 MBT factories</a:t>
                      </a:r>
                    </a:p>
                    <a:p>
                      <a:pPr>
                        <a:buFont typeface="Wingdings" pitchFamily="2" charset="2"/>
                        <a:buChar char="ü"/>
                      </a:pPr>
                      <a:r>
                        <a:rPr lang="en-US" sz="1800" b="0" i="0" kern="1200" baseline="0" dirty="0" smtClean="0">
                          <a:solidFill>
                            <a:schemeClr val="dk1"/>
                          </a:solidFill>
                          <a:latin typeface="+mn-lt"/>
                          <a:ea typeface="+mn-ea"/>
                          <a:cs typeface="+mn-cs"/>
                        </a:rPr>
                        <a:t> Water Cycle: Upgrade of 28 WWTPs, 7 de-</a:t>
                      </a:r>
                      <a:r>
                        <a:rPr lang="en-US" sz="1800" b="0" i="0" kern="1200" baseline="0" dirty="0" err="1" smtClean="0">
                          <a:solidFill>
                            <a:schemeClr val="dk1"/>
                          </a:solidFill>
                          <a:latin typeface="+mn-lt"/>
                          <a:ea typeface="+mn-ea"/>
                          <a:cs typeface="+mn-cs"/>
                        </a:rPr>
                        <a:t>salination</a:t>
                      </a:r>
                      <a:r>
                        <a:rPr lang="en-US" sz="1800" b="0" i="0" kern="1200" baseline="0" dirty="0" smtClean="0">
                          <a:solidFill>
                            <a:schemeClr val="dk1"/>
                          </a:solidFill>
                          <a:latin typeface="+mn-lt"/>
                          <a:ea typeface="+mn-ea"/>
                          <a:cs typeface="+mn-cs"/>
                        </a:rPr>
                        <a:t> Units</a:t>
                      </a:r>
                    </a:p>
                    <a:p>
                      <a:pPr>
                        <a:buFont typeface="Wingdings" pitchFamily="2" charset="2"/>
                        <a:buChar char="ü"/>
                      </a:pPr>
                      <a:r>
                        <a:rPr lang="en-US" sz="1800" b="0" i="0" kern="1200" baseline="0" dirty="0" smtClean="0">
                          <a:solidFill>
                            <a:schemeClr val="dk1"/>
                          </a:solidFill>
                          <a:latin typeface="+mn-lt"/>
                          <a:ea typeface="+mn-ea"/>
                          <a:cs typeface="+mn-cs"/>
                        </a:rPr>
                        <a:t> Land Reclamation: restoration of 112 illegal landfills</a:t>
                      </a:r>
                    </a:p>
                    <a:p>
                      <a:pPr>
                        <a:buFont typeface="Wingdings" pitchFamily="2" charset="2"/>
                        <a:buChar char="ü"/>
                      </a:pPr>
                      <a:r>
                        <a:rPr lang="en-US" sz="1800" b="0" i="0" kern="1200" baseline="0" dirty="0" smtClean="0">
                          <a:solidFill>
                            <a:schemeClr val="dk1"/>
                          </a:solidFill>
                          <a:latin typeface="+mn-lt"/>
                          <a:ea typeface="+mn-ea"/>
                          <a:cs typeface="+mn-cs"/>
                        </a:rPr>
                        <a:t>Energy:  Services for the  collection and exploitation of biogas in 5 landfills, Energy Efficiency Upgrades in two Greek Municipalities</a:t>
                      </a:r>
                    </a:p>
                    <a:p>
                      <a:pPr>
                        <a:buFont typeface="Wingdings" pitchFamily="2" charset="2"/>
                        <a:buChar char="ü"/>
                      </a:pPr>
                      <a:r>
                        <a:rPr lang="en-US" sz="1800" b="0" i="0" kern="1200" baseline="0" dirty="0" smtClean="0">
                          <a:solidFill>
                            <a:schemeClr val="dk1"/>
                          </a:solidFill>
                          <a:latin typeface="+mn-lt"/>
                          <a:ea typeface="+mn-ea"/>
                          <a:cs typeface="+mn-cs"/>
                        </a:rPr>
                        <a:t> Other services: </a:t>
                      </a:r>
                      <a:r>
                        <a:rPr lang="en-US" sz="1800" b="0" i="0" kern="1200" dirty="0" smtClean="0">
                          <a:solidFill>
                            <a:schemeClr val="dk1"/>
                          </a:solidFill>
                          <a:latin typeface="+mn-lt"/>
                          <a:ea typeface="+mn-ea"/>
                          <a:cs typeface="+mn-cs"/>
                        </a:rPr>
                        <a:t>Organic waste collection and transportation services (e.g. LIFE-F4F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2146">
                <a:tc>
                  <a:txBody>
                    <a:bodyPr/>
                    <a:lstStyle/>
                    <a:p>
                      <a:pPr marL="0" algn="ctr" defTabSz="914400" rtl="0" eaLnBrk="1" latinLnBrk="0" hangingPunct="1">
                        <a:spcBef>
                          <a:spcPts val="1200"/>
                        </a:spcBef>
                      </a:pPr>
                      <a:r>
                        <a:rPr lang="en-US" sz="2400" b="1" kern="1200" baseline="0" dirty="0" smtClean="0">
                          <a:solidFill>
                            <a:schemeClr val="tx1"/>
                          </a:solidFill>
                          <a:latin typeface="+mn-lt"/>
                          <a:ea typeface="+mn-ea"/>
                          <a:cs typeface="+mn-cs"/>
                        </a:rPr>
                        <a:t>Circular Model</a:t>
                      </a:r>
                      <a:endParaRPr lang="el-GR" sz="2400" b="1"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292" name="Picture 4" descr="C:\Users\user\Desktop\SCRCE\Material for Case Studies\Presentation\product as a service.jpg"/>
          <p:cNvPicPr>
            <a:picLocks noChangeAspect="1" noChangeArrowheads="1"/>
          </p:cNvPicPr>
          <p:nvPr/>
        </p:nvPicPr>
        <p:blipFill>
          <a:blip r:embed="rId4" cstate="print"/>
          <a:srcRect/>
          <a:stretch>
            <a:fillRect/>
          </a:stretch>
        </p:blipFill>
        <p:spPr bwMode="auto">
          <a:xfrm>
            <a:off x="4572000" y="5670773"/>
            <a:ext cx="1219200" cy="118722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1713</TotalTime>
  <Words>2140</Words>
  <Application>Microsoft Office PowerPoint</Application>
  <PresentationFormat>Προβολή στην οθόνη (4:3)</PresentationFormat>
  <Paragraphs>272</Paragraphs>
  <Slides>14</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Office Theme</vt:lpstr>
      <vt:lpstr>CROSS-BORDER CIRCULAR ECONOMY</vt:lpstr>
      <vt:lpstr>EC Action Plan for Circular Economy</vt:lpstr>
      <vt:lpstr>Circular Economy in Greece</vt:lpstr>
      <vt:lpstr>Key Reasons for Low Circularity</vt:lpstr>
      <vt:lpstr>Key Reasons for Low Circularity</vt:lpstr>
      <vt:lpstr>Key Reasons for Low Circularity</vt:lpstr>
      <vt:lpstr>On the positive side…</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MG</cp:lastModifiedBy>
  <cp:revision>53</cp:revision>
  <dcterms:created xsi:type="dcterms:W3CDTF">2006-08-16T00:00:00Z</dcterms:created>
  <dcterms:modified xsi:type="dcterms:W3CDTF">2019-10-03T11:59:00Z</dcterms:modified>
</cp:coreProperties>
</file>